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8"/>
  </p:notesMasterIdLst>
  <p:sldIdLst>
    <p:sldId id="257" r:id="rId5"/>
    <p:sldId id="370" r:id="rId6"/>
    <p:sldId id="350" r:id="rId7"/>
    <p:sldId id="352" r:id="rId8"/>
    <p:sldId id="383" r:id="rId9"/>
    <p:sldId id="348" r:id="rId10"/>
    <p:sldId id="364" r:id="rId11"/>
    <p:sldId id="360" r:id="rId12"/>
    <p:sldId id="380" r:id="rId13"/>
    <p:sldId id="384" r:id="rId14"/>
    <p:sldId id="379" r:id="rId15"/>
    <p:sldId id="372" r:id="rId16"/>
    <p:sldId id="373" r:id="rId17"/>
  </p:sldIdLst>
  <p:sldSz cx="12192000" cy="6858000"/>
  <p:notesSz cx="6718300" cy="98552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6" name="Автор" initials="А"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A5D"/>
    <a:srgbClr val="003B5D"/>
    <a:srgbClr val="F6D7A9"/>
    <a:srgbClr val="2F5597"/>
    <a:srgbClr val="66899E"/>
    <a:srgbClr val="345CA3"/>
    <a:srgbClr val="6382B9"/>
    <a:srgbClr val="456AAD"/>
    <a:srgbClr val="F66ECC"/>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61F0A5-5538-45C1-BC9B-D8A7AA3895C6}" v="584" dt="2023-08-29T08:37:10.53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2209" autoAdjust="0"/>
  </p:normalViewPr>
  <p:slideViewPr>
    <p:cSldViewPr snapToGrid="0">
      <p:cViewPr varScale="1">
        <p:scale>
          <a:sx n="111" d="100"/>
          <a:sy n="111" d="100"/>
        </p:scale>
        <p:origin x="546" y="10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diagrams/_rels/data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_rels/drawing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07FB14-EB75-4208-AD7C-33BF7CA1CD6C}" type="doc">
      <dgm:prSet loTypeId="urn:microsoft.com/office/officeart/2005/8/layout/hProcess9" loCatId="process" qsTypeId="urn:microsoft.com/office/officeart/2005/8/quickstyle/simple1" qsCatId="simple" csTypeId="urn:microsoft.com/office/officeart/2005/8/colors/accent1_2" csCatId="accent1" phldr="1"/>
      <dgm:spPr/>
    </dgm:pt>
    <dgm:pt modelId="{D57BA759-67DC-4BD7-A098-26A10E53F394}">
      <dgm:prSet phldrT="[Text]" custT="1"/>
      <dgm:spPr>
        <a:solidFill>
          <a:schemeClr val="accent1">
            <a:lumMod val="60000"/>
            <a:lumOff val="40000"/>
          </a:schemeClr>
        </a:solidFill>
      </dgm:spPr>
      <dgm:t>
        <a:bodyPr/>
        <a:lstStyle/>
        <a:p>
          <a:r>
            <a:rPr lang="uk-UA" sz="1800" b="1" dirty="0">
              <a:solidFill>
                <a:schemeClr val="tx1"/>
              </a:solidFill>
              <a:latin typeface="Calibri" panose="020F0502020204030204" pitchFamily="34" charset="0"/>
              <a:cs typeface="Calibri" panose="020F0502020204030204" pitchFamily="34" charset="0"/>
            </a:rPr>
            <a:t>РЕАЛЬНИЙ КОІ</a:t>
          </a:r>
        </a:p>
        <a:p>
          <a:endParaRPr lang="uk-UA" sz="1400" dirty="0">
            <a:solidFill>
              <a:schemeClr val="tx1"/>
            </a:solidFill>
            <a:latin typeface="Calibri" panose="020F0502020204030204" pitchFamily="34" charset="0"/>
            <a:cs typeface="Calibri" panose="020F0502020204030204" pitchFamily="34" charset="0"/>
          </a:endParaRPr>
        </a:p>
        <a:p>
          <a:r>
            <a:rPr lang="uk-UA" sz="1400" dirty="0">
              <a:solidFill>
                <a:schemeClr val="tx1"/>
              </a:solidFill>
              <a:latin typeface="Calibri" panose="020F0502020204030204" pitchFamily="34" charset="0"/>
              <a:cs typeface="Calibri" panose="020F0502020204030204" pitchFamily="34" charset="0"/>
            </a:rPr>
            <a:t>Особисті інтереси працівника фактично впливають на його роботу</a:t>
          </a:r>
          <a:r>
            <a:rPr lang="en-US" sz="1400" dirty="0">
              <a:solidFill>
                <a:schemeClr val="tx1"/>
              </a:solidFill>
              <a:latin typeface="Calibri" panose="020F0502020204030204" pitchFamily="34" charset="0"/>
              <a:cs typeface="Calibri" panose="020F0502020204030204" pitchFamily="34" charset="0"/>
            </a:rPr>
            <a:t> </a:t>
          </a:r>
          <a:r>
            <a:rPr lang="uk-UA" sz="1400" dirty="0">
              <a:solidFill>
                <a:schemeClr val="tx1"/>
              </a:solidFill>
              <a:latin typeface="Calibri" panose="020F0502020204030204" pitchFamily="34" charset="0"/>
              <a:cs typeface="Calibri" panose="020F0502020204030204" pitchFamily="34" charset="0"/>
            </a:rPr>
            <a:t>та виконання трудових </a:t>
          </a:r>
          <a:r>
            <a:rPr lang="uk-UA" sz="1400" dirty="0" err="1">
              <a:solidFill>
                <a:schemeClr val="tx1"/>
              </a:solidFill>
              <a:latin typeface="Calibri" panose="020F0502020204030204" pitchFamily="34" charset="0"/>
              <a:cs typeface="Calibri" panose="020F0502020204030204" pitchFamily="34" charset="0"/>
            </a:rPr>
            <a:t>обов</a:t>
          </a:r>
          <a:r>
            <a:rPr lang="en-US" sz="1400" dirty="0">
              <a:solidFill>
                <a:schemeClr val="tx1"/>
              </a:solidFill>
              <a:latin typeface="Calibri" panose="020F0502020204030204" pitchFamily="34" charset="0"/>
              <a:cs typeface="Calibri" panose="020F0502020204030204" pitchFamily="34" charset="0"/>
            </a:rPr>
            <a:t>’</a:t>
          </a:r>
          <a:r>
            <a:rPr lang="uk-UA" sz="1400" dirty="0" err="1">
              <a:solidFill>
                <a:schemeClr val="tx1"/>
              </a:solidFill>
              <a:latin typeface="Calibri" panose="020F0502020204030204" pitchFamily="34" charset="0"/>
              <a:cs typeface="Calibri" panose="020F0502020204030204" pitchFamily="34" charset="0"/>
            </a:rPr>
            <a:t>язків</a:t>
          </a:r>
          <a:r>
            <a:rPr lang="uk-UA" sz="1400" dirty="0">
              <a:solidFill>
                <a:schemeClr val="tx1"/>
              </a:solidFill>
              <a:latin typeface="Calibri" panose="020F0502020204030204" pitchFamily="34" charset="0"/>
              <a:cs typeface="Calibri" panose="020F0502020204030204" pitchFamily="34" charset="0"/>
            </a:rPr>
            <a:t> </a:t>
          </a:r>
          <a:endParaRPr lang="en-US" sz="1400" dirty="0">
            <a:solidFill>
              <a:schemeClr val="tx1"/>
            </a:solidFill>
            <a:latin typeface="Calibri" panose="020F0502020204030204" pitchFamily="34" charset="0"/>
            <a:cs typeface="Calibri" panose="020F0502020204030204" pitchFamily="34" charset="0"/>
          </a:endParaRPr>
        </a:p>
      </dgm:t>
    </dgm:pt>
    <dgm:pt modelId="{0642BFD2-F475-4D69-A226-14025ED50700}" type="parTrans" cxnId="{3BCA1D6E-2465-46E1-82D2-01CEAA0DAA40}">
      <dgm:prSet/>
      <dgm:spPr/>
      <dgm:t>
        <a:bodyPr/>
        <a:lstStyle/>
        <a:p>
          <a:endParaRPr lang="en-US">
            <a:solidFill>
              <a:schemeClr val="tx1"/>
            </a:solidFill>
          </a:endParaRPr>
        </a:p>
      </dgm:t>
    </dgm:pt>
    <dgm:pt modelId="{99DC8C6B-01F6-4B5B-BE38-614B6C45AD70}" type="sibTrans" cxnId="{3BCA1D6E-2465-46E1-82D2-01CEAA0DAA40}">
      <dgm:prSet/>
      <dgm:spPr/>
      <dgm:t>
        <a:bodyPr/>
        <a:lstStyle/>
        <a:p>
          <a:endParaRPr lang="en-US">
            <a:solidFill>
              <a:schemeClr val="tx1"/>
            </a:solidFill>
          </a:endParaRPr>
        </a:p>
      </dgm:t>
    </dgm:pt>
    <dgm:pt modelId="{5E88F19A-D09D-4BA5-BA2A-14531C55D3F0}">
      <dgm:prSet phldrT="[Text]" custT="1"/>
      <dgm:spPr>
        <a:solidFill>
          <a:schemeClr val="accent4">
            <a:lumMod val="60000"/>
            <a:lumOff val="40000"/>
          </a:schemeClr>
        </a:solidFill>
      </dgm:spPr>
      <dgm:t>
        <a:bodyPr/>
        <a:lstStyle/>
        <a:p>
          <a:r>
            <a:rPr lang="uk-UA" sz="1800" b="1" dirty="0">
              <a:solidFill>
                <a:schemeClr val="tx1"/>
              </a:solidFill>
              <a:latin typeface="Calibri" panose="020F0502020204030204" pitchFamily="34" charset="0"/>
              <a:cs typeface="Calibri" panose="020F0502020204030204" pitchFamily="34" charset="0"/>
            </a:rPr>
            <a:t>МОЖЛИВИЙ КОІ</a:t>
          </a:r>
        </a:p>
        <a:p>
          <a:endParaRPr lang="uk-UA" sz="1400" dirty="0">
            <a:solidFill>
              <a:schemeClr val="tx1"/>
            </a:solidFill>
            <a:latin typeface="Calibri" panose="020F0502020204030204" pitchFamily="34" charset="0"/>
            <a:cs typeface="Calibri" panose="020F0502020204030204" pitchFamily="34" charset="0"/>
          </a:endParaRPr>
        </a:p>
        <a:p>
          <a:r>
            <a:rPr lang="uk-UA" sz="1400" dirty="0">
              <a:solidFill>
                <a:schemeClr val="tx1"/>
              </a:solidFill>
              <a:latin typeface="Calibri" panose="020F0502020204030204" pitchFamily="34" charset="0"/>
              <a:cs typeface="Calibri" panose="020F0502020204030204" pitchFamily="34" charset="0"/>
            </a:rPr>
            <a:t>Якщо є сумніви, їх потрібно адресувати у </a:t>
          </a:r>
          <a:r>
            <a:rPr lang="uk-UA" sz="1400" dirty="0" err="1">
              <a:solidFill>
                <a:schemeClr val="tx1"/>
              </a:solidFill>
              <a:latin typeface="Calibri" panose="020F0502020204030204" pitchFamily="34" charset="0"/>
              <a:cs typeface="Calibri" panose="020F0502020204030204" pitchFamily="34" charset="0"/>
            </a:rPr>
            <a:t>Комплаєнс</a:t>
          </a:r>
          <a:r>
            <a:rPr lang="uk-UA" sz="1400" dirty="0">
              <a:solidFill>
                <a:schemeClr val="tx1"/>
              </a:solidFill>
              <a:latin typeface="Calibri" panose="020F0502020204030204" pitchFamily="34" charset="0"/>
              <a:cs typeface="Calibri" panose="020F0502020204030204" pitchFamily="34" charset="0"/>
            </a:rPr>
            <a:t> чи інший контрольний підрозділ</a:t>
          </a:r>
          <a:endParaRPr lang="en-US" sz="1400" dirty="0">
            <a:solidFill>
              <a:schemeClr val="tx1"/>
            </a:solidFill>
            <a:latin typeface="Calibri" panose="020F0502020204030204" pitchFamily="34" charset="0"/>
            <a:cs typeface="Calibri" panose="020F0502020204030204" pitchFamily="34" charset="0"/>
          </a:endParaRPr>
        </a:p>
      </dgm:t>
    </dgm:pt>
    <dgm:pt modelId="{9CFCE5C3-0D83-4AB7-B677-EDA9C7D92F66}" type="parTrans" cxnId="{267C92EF-5974-48E6-9D81-B7ACA651D716}">
      <dgm:prSet/>
      <dgm:spPr/>
      <dgm:t>
        <a:bodyPr/>
        <a:lstStyle/>
        <a:p>
          <a:endParaRPr lang="en-US">
            <a:solidFill>
              <a:schemeClr val="tx1"/>
            </a:solidFill>
          </a:endParaRPr>
        </a:p>
      </dgm:t>
    </dgm:pt>
    <dgm:pt modelId="{AEB005C0-4242-4B74-8E34-D9B6E918A460}" type="sibTrans" cxnId="{267C92EF-5974-48E6-9D81-B7ACA651D716}">
      <dgm:prSet/>
      <dgm:spPr/>
      <dgm:t>
        <a:bodyPr/>
        <a:lstStyle/>
        <a:p>
          <a:endParaRPr lang="en-US">
            <a:solidFill>
              <a:schemeClr val="tx1"/>
            </a:solidFill>
          </a:endParaRPr>
        </a:p>
      </dgm:t>
    </dgm:pt>
    <dgm:pt modelId="{9372F91D-C520-426A-A20F-2F4200245B19}">
      <dgm:prSet phldrT="[Text]" custT="1"/>
      <dgm:spPr>
        <a:solidFill>
          <a:schemeClr val="accent6">
            <a:lumMod val="60000"/>
            <a:lumOff val="40000"/>
          </a:schemeClr>
        </a:solidFill>
      </dgm:spPr>
      <dgm:t>
        <a:bodyPr/>
        <a:lstStyle/>
        <a:p>
          <a:r>
            <a:rPr lang="uk-UA" sz="1800" b="1" dirty="0">
              <a:solidFill>
                <a:schemeClr val="tx1"/>
              </a:solidFill>
              <a:latin typeface="Calibri" panose="020F0502020204030204" pitchFamily="34" charset="0"/>
              <a:cs typeface="Calibri" panose="020F0502020204030204" pitchFamily="34" charset="0"/>
            </a:rPr>
            <a:t>ПОТЕНЦІЙНИЙ КОІ</a:t>
          </a:r>
        </a:p>
        <a:p>
          <a:endParaRPr lang="uk-UA" sz="1400" dirty="0">
            <a:solidFill>
              <a:schemeClr val="tx1"/>
            </a:solidFill>
            <a:latin typeface="Calibri" panose="020F0502020204030204" pitchFamily="34" charset="0"/>
            <a:cs typeface="Calibri" panose="020F0502020204030204" pitchFamily="34" charset="0"/>
          </a:endParaRPr>
        </a:p>
        <a:p>
          <a:r>
            <a:rPr lang="uk-UA" sz="1400" dirty="0">
              <a:solidFill>
                <a:schemeClr val="tx1"/>
              </a:solidFill>
              <a:latin typeface="Calibri" panose="020F0502020204030204" pitchFamily="34" charset="0"/>
              <a:cs typeface="Calibri" panose="020F0502020204030204" pitchFamily="34" charset="0"/>
            </a:rPr>
            <a:t>Особисті інтереси працівника можуть у майбутньому вплинути на роботу та виконання трудових повноважень</a:t>
          </a:r>
          <a:endParaRPr lang="en-US" sz="1400" b="1" dirty="0">
            <a:solidFill>
              <a:schemeClr val="tx1"/>
            </a:solidFill>
            <a:latin typeface="Calibri" panose="020F0502020204030204" pitchFamily="34" charset="0"/>
            <a:cs typeface="Calibri" panose="020F0502020204030204" pitchFamily="34" charset="0"/>
          </a:endParaRPr>
        </a:p>
      </dgm:t>
    </dgm:pt>
    <dgm:pt modelId="{A2A738C2-1AD6-4399-855A-DA729D5FFF22}" type="parTrans" cxnId="{A40533D3-67B2-44CC-8715-2A32ABC36544}">
      <dgm:prSet/>
      <dgm:spPr/>
      <dgm:t>
        <a:bodyPr/>
        <a:lstStyle/>
        <a:p>
          <a:endParaRPr lang="en-US">
            <a:solidFill>
              <a:schemeClr val="tx1"/>
            </a:solidFill>
          </a:endParaRPr>
        </a:p>
      </dgm:t>
    </dgm:pt>
    <dgm:pt modelId="{1EAD4EAF-7BA9-49DA-AD72-AD6BAD570630}" type="sibTrans" cxnId="{A40533D3-67B2-44CC-8715-2A32ABC36544}">
      <dgm:prSet/>
      <dgm:spPr/>
      <dgm:t>
        <a:bodyPr/>
        <a:lstStyle/>
        <a:p>
          <a:endParaRPr lang="en-US">
            <a:solidFill>
              <a:schemeClr val="tx1"/>
            </a:solidFill>
          </a:endParaRPr>
        </a:p>
      </dgm:t>
    </dgm:pt>
    <dgm:pt modelId="{F2E61EFC-4C24-4929-9E56-148BEFEBD6DA}" type="pres">
      <dgm:prSet presAssocID="{E607FB14-EB75-4208-AD7C-33BF7CA1CD6C}" presName="CompostProcess" presStyleCnt="0">
        <dgm:presLayoutVars>
          <dgm:dir/>
          <dgm:resizeHandles val="exact"/>
        </dgm:presLayoutVars>
      </dgm:prSet>
      <dgm:spPr/>
    </dgm:pt>
    <dgm:pt modelId="{D8454A58-FC42-467F-86B6-531D2987B205}" type="pres">
      <dgm:prSet presAssocID="{E607FB14-EB75-4208-AD7C-33BF7CA1CD6C}" presName="arrow" presStyleLbl="bgShp" presStyleIdx="0" presStyleCnt="1" custLinFactNeighborY="359"/>
      <dgm:spPr>
        <a:solidFill>
          <a:schemeClr val="accent6">
            <a:lumMod val="75000"/>
            <a:alpha val="60000"/>
          </a:schemeClr>
        </a:solidFill>
      </dgm:spPr>
    </dgm:pt>
    <dgm:pt modelId="{192178E9-FAA3-4FC2-8580-A328648C347A}" type="pres">
      <dgm:prSet presAssocID="{E607FB14-EB75-4208-AD7C-33BF7CA1CD6C}" presName="linearProcess" presStyleCnt="0"/>
      <dgm:spPr/>
    </dgm:pt>
    <dgm:pt modelId="{77C54E93-057E-4962-A72B-ABB3E1989A1A}" type="pres">
      <dgm:prSet presAssocID="{D57BA759-67DC-4BD7-A098-26A10E53F394}" presName="textNode" presStyleLbl="node1" presStyleIdx="0" presStyleCnt="3">
        <dgm:presLayoutVars>
          <dgm:bulletEnabled val="1"/>
        </dgm:presLayoutVars>
      </dgm:prSet>
      <dgm:spPr/>
    </dgm:pt>
    <dgm:pt modelId="{144C794C-958E-4694-91C7-6C4DA4C4AA20}" type="pres">
      <dgm:prSet presAssocID="{99DC8C6B-01F6-4B5B-BE38-614B6C45AD70}" presName="sibTrans" presStyleCnt="0"/>
      <dgm:spPr/>
    </dgm:pt>
    <dgm:pt modelId="{EDDB3F19-D4F6-4D4D-B502-3DC75B4F8545}" type="pres">
      <dgm:prSet presAssocID="{5E88F19A-D09D-4BA5-BA2A-14531C55D3F0}" presName="textNode" presStyleLbl="node1" presStyleIdx="1" presStyleCnt="3">
        <dgm:presLayoutVars>
          <dgm:bulletEnabled val="1"/>
        </dgm:presLayoutVars>
      </dgm:prSet>
      <dgm:spPr/>
    </dgm:pt>
    <dgm:pt modelId="{62059AC7-7C50-4270-83FE-1896914AC228}" type="pres">
      <dgm:prSet presAssocID="{AEB005C0-4242-4B74-8E34-D9B6E918A460}" presName="sibTrans" presStyleCnt="0"/>
      <dgm:spPr/>
    </dgm:pt>
    <dgm:pt modelId="{9F6D361F-7EA9-4F3E-B3E0-888D4FB1025A}" type="pres">
      <dgm:prSet presAssocID="{9372F91D-C520-426A-A20F-2F4200245B19}" presName="textNode" presStyleLbl="node1" presStyleIdx="2" presStyleCnt="3" custLinFactNeighborX="13621" custLinFactNeighborY="-426">
        <dgm:presLayoutVars>
          <dgm:bulletEnabled val="1"/>
        </dgm:presLayoutVars>
      </dgm:prSet>
      <dgm:spPr/>
    </dgm:pt>
  </dgm:ptLst>
  <dgm:cxnLst>
    <dgm:cxn modelId="{44A66E69-D59B-4516-83AA-68DF7B6CEB25}" type="presOf" srcId="{9372F91D-C520-426A-A20F-2F4200245B19}" destId="{9F6D361F-7EA9-4F3E-B3E0-888D4FB1025A}" srcOrd="0" destOrd="0" presId="urn:microsoft.com/office/officeart/2005/8/layout/hProcess9"/>
    <dgm:cxn modelId="{3BCA1D6E-2465-46E1-82D2-01CEAA0DAA40}" srcId="{E607FB14-EB75-4208-AD7C-33BF7CA1CD6C}" destId="{D57BA759-67DC-4BD7-A098-26A10E53F394}" srcOrd="0" destOrd="0" parTransId="{0642BFD2-F475-4D69-A226-14025ED50700}" sibTransId="{99DC8C6B-01F6-4B5B-BE38-614B6C45AD70}"/>
    <dgm:cxn modelId="{9A4D37A3-F085-4AED-BB6C-6A771137CA43}" type="presOf" srcId="{D57BA759-67DC-4BD7-A098-26A10E53F394}" destId="{77C54E93-057E-4962-A72B-ABB3E1989A1A}" srcOrd="0" destOrd="0" presId="urn:microsoft.com/office/officeart/2005/8/layout/hProcess9"/>
    <dgm:cxn modelId="{1E9F81AC-38AA-4BA7-9A57-6B85EF596C88}" type="presOf" srcId="{E607FB14-EB75-4208-AD7C-33BF7CA1CD6C}" destId="{F2E61EFC-4C24-4929-9E56-148BEFEBD6DA}" srcOrd="0" destOrd="0" presId="urn:microsoft.com/office/officeart/2005/8/layout/hProcess9"/>
    <dgm:cxn modelId="{D6B497B8-30C6-4B5E-8EFF-76D3A89A8AFD}" type="presOf" srcId="{5E88F19A-D09D-4BA5-BA2A-14531C55D3F0}" destId="{EDDB3F19-D4F6-4D4D-B502-3DC75B4F8545}" srcOrd="0" destOrd="0" presId="urn:microsoft.com/office/officeart/2005/8/layout/hProcess9"/>
    <dgm:cxn modelId="{A40533D3-67B2-44CC-8715-2A32ABC36544}" srcId="{E607FB14-EB75-4208-AD7C-33BF7CA1CD6C}" destId="{9372F91D-C520-426A-A20F-2F4200245B19}" srcOrd="2" destOrd="0" parTransId="{A2A738C2-1AD6-4399-855A-DA729D5FFF22}" sibTransId="{1EAD4EAF-7BA9-49DA-AD72-AD6BAD570630}"/>
    <dgm:cxn modelId="{267C92EF-5974-48E6-9D81-B7ACA651D716}" srcId="{E607FB14-EB75-4208-AD7C-33BF7CA1CD6C}" destId="{5E88F19A-D09D-4BA5-BA2A-14531C55D3F0}" srcOrd="1" destOrd="0" parTransId="{9CFCE5C3-0D83-4AB7-B677-EDA9C7D92F66}" sibTransId="{AEB005C0-4242-4B74-8E34-D9B6E918A460}"/>
    <dgm:cxn modelId="{3E1909D2-2B3A-4AC6-AAFB-B9B79F70B380}" type="presParOf" srcId="{F2E61EFC-4C24-4929-9E56-148BEFEBD6DA}" destId="{D8454A58-FC42-467F-86B6-531D2987B205}" srcOrd="0" destOrd="0" presId="urn:microsoft.com/office/officeart/2005/8/layout/hProcess9"/>
    <dgm:cxn modelId="{E87B193E-4F63-464B-98DC-BD2CC36E357C}" type="presParOf" srcId="{F2E61EFC-4C24-4929-9E56-148BEFEBD6DA}" destId="{192178E9-FAA3-4FC2-8580-A328648C347A}" srcOrd="1" destOrd="0" presId="urn:microsoft.com/office/officeart/2005/8/layout/hProcess9"/>
    <dgm:cxn modelId="{A56F9ACF-855F-410A-B8E1-C5D0DEE2B8EA}" type="presParOf" srcId="{192178E9-FAA3-4FC2-8580-A328648C347A}" destId="{77C54E93-057E-4962-A72B-ABB3E1989A1A}" srcOrd="0" destOrd="0" presId="urn:microsoft.com/office/officeart/2005/8/layout/hProcess9"/>
    <dgm:cxn modelId="{D580D982-F4C3-40A8-8BE9-AC7C878E2DAF}" type="presParOf" srcId="{192178E9-FAA3-4FC2-8580-A328648C347A}" destId="{144C794C-958E-4694-91C7-6C4DA4C4AA20}" srcOrd="1" destOrd="0" presId="urn:microsoft.com/office/officeart/2005/8/layout/hProcess9"/>
    <dgm:cxn modelId="{6E5B1352-07D3-4022-9A71-EF4F6A340219}" type="presParOf" srcId="{192178E9-FAA3-4FC2-8580-A328648C347A}" destId="{EDDB3F19-D4F6-4D4D-B502-3DC75B4F8545}" srcOrd="2" destOrd="0" presId="urn:microsoft.com/office/officeart/2005/8/layout/hProcess9"/>
    <dgm:cxn modelId="{65F16D69-0908-436B-98EA-BA292116DAE0}" type="presParOf" srcId="{192178E9-FAA3-4FC2-8580-A328648C347A}" destId="{62059AC7-7C50-4270-83FE-1896914AC228}" srcOrd="3" destOrd="0" presId="urn:microsoft.com/office/officeart/2005/8/layout/hProcess9"/>
    <dgm:cxn modelId="{BDAE9E5E-3E38-41FF-A35B-6BC361D48425}" type="presParOf" srcId="{192178E9-FAA3-4FC2-8580-A328648C347A}" destId="{9F6D361F-7EA9-4F3E-B3E0-888D4FB1025A}"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6FC6F4-5322-4F03-8C40-63F40968E766}"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554527BB-3E53-4215-BDCE-1116A507EBAB}">
      <dgm:prSet phldrT="[Text]" custT="1"/>
      <dgm:spPr>
        <a:solidFill>
          <a:schemeClr val="accent6">
            <a:lumMod val="75000"/>
            <a:alpha val="88000"/>
          </a:schemeClr>
        </a:solidFill>
      </dgm:spPr>
      <dgm:t>
        <a:bodyPr/>
        <a:lstStyle/>
        <a:p>
          <a:r>
            <a:rPr lang="uk-UA" sz="1200" dirty="0">
              <a:latin typeface="Calibri" panose="020F0502020204030204" pitchFamily="34" charset="0"/>
              <a:cs typeface="Calibri" panose="020F0502020204030204" pitchFamily="34" charset="0"/>
            </a:rPr>
            <a:t>Керівник філії дає вказівку підлеглим ремонтувати авто виключно на СТО молодшого брата</a:t>
          </a:r>
          <a:endParaRPr lang="en-US" sz="1200" dirty="0">
            <a:latin typeface="Calibri" panose="020F0502020204030204" pitchFamily="34" charset="0"/>
            <a:cs typeface="Calibri" panose="020F0502020204030204" pitchFamily="34" charset="0"/>
          </a:endParaRPr>
        </a:p>
      </dgm:t>
    </dgm:pt>
    <dgm:pt modelId="{067D045C-EDD6-406C-8D51-0EB5452AD550}" type="parTrans" cxnId="{D1EADB73-41E1-4D60-88FC-C9CCC137941C}">
      <dgm:prSet/>
      <dgm:spPr/>
      <dgm:t>
        <a:bodyPr/>
        <a:lstStyle/>
        <a:p>
          <a:endParaRPr lang="en-US"/>
        </a:p>
      </dgm:t>
    </dgm:pt>
    <dgm:pt modelId="{A3599765-DC61-4FB4-AB17-7081B8481382}" type="sibTrans" cxnId="{D1EADB73-41E1-4D60-88FC-C9CCC137941C}">
      <dgm:prSet custT="1"/>
      <dgm:spPr>
        <a:solidFill>
          <a:schemeClr val="accent6">
            <a:lumMod val="75000"/>
          </a:schemeClr>
        </a:solidFill>
      </dgm:spPr>
      <dgm:t>
        <a:bodyPr/>
        <a:lstStyle/>
        <a:p>
          <a:r>
            <a:rPr lang="uk-UA" sz="1200" dirty="0">
              <a:latin typeface="Calibri" panose="020F0502020204030204" pitchFamily="34" charset="0"/>
              <a:cs typeface="Calibri" panose="020F0502020204030204" pitchFamily="34" charset="0"/>
            </a:rPr>
            <a:t>Фахівець надає переваги в роботі з компанією кращого друга, віддає їм кращі проекти</a:t>
          </a:r>
          <a:endParaRPr lang="en-US" sz="1200" dirty="0">
            <a:latin typeface="Calibri" panose="020F0502020204030204" pitchFamily="34" charset="0"/>
            <a:cs typeface="Calibri" panose="020F0502020204030204" pitchFamily="34" charset="0"/>
          </a:endParaRPr>
        </a:p>
      </dgm:t>
    </dgm:pt>
    <dgm:pt modelId="{0432EFED-A252-41C8-9D09-10FA81CA0B1F}">
      <dgm:prSet phldrT="[Text]" custT="1"/>
      <dgm:spPr>
        <a:solidFill>
          <a:schemeClr val="accent6">
            <a:lumMod val="75000"/>
            <a:alpha val="60000"/>
          </a:schemeClr>
        </a:solidFill>
      </dgm:spPr>
      <dgm:t>
        <a:bodyPr/>
        <a:lstStyle/>
        <a:p>
          <a:r>
            <a:rPr lang="uk-UA" sz="1200" dirty="0">
              <a:latin typeface="Calibri" panose="020F0502020204030204" pitchFamily="34" charset="0"/>
              <a:cs typeface="Calibri" panose="020F0502020204030204" pitchFamily="34" charset="0"/>
            </a:rPr>
            <a:t>Працівник має ФОП та інший бізнес, працює з нашими партнерами </a:t>
          </a:r>
          <a:endParaRPr lang="en-US" sz="1200" dirty="0">
            <a:latin typeface="Calibri" panose="020F0502020204030204" pitchFamily="34" charset="0"/>
            <a:cs typeface="Calibri" panose="020F0502020204030204" pitchFamily="34" charset="0"/>
          </a:endParaRPr>
        </a:p>
      </dgm:t>
    </dgm:pt>
    <dgm:pt modelId="{C079B9F8-7E2B-451D-9B4B-B529F58A2B8B}" type="parTrans" cxnId="{681FD012-6C1A-4174-9A5F-8D99367B134C}">
      <dgm:prSet/>
      <dgm:spPr/>
      <dgm:t>
        <a:bodyPr/>
        <a:lstStyle/>
        <a:p>
          <a:endParaRPr lang="en-US"/>
        </a:p>
      </dgm:t>
    </dgm:pt>
    <dgm:pt modelId="{BA124610-64B4-4A74-AD75-AA58ECB8499E}" type="sibTrans" cxnId="{681FD012-6C1A-4174-9A5F-8D99367B134C}">
      <dgm:prSet custT="1"/>
      <dgm:spPr>
        <a:solidFill>
          <a:schemeClr val="accent6">
            <a:lumMod val="75000"/>
          </a:schemeClr>
        </a:solidFill>
      </dgm:spPr>
      <dgm:t>
        <a:bodyPr/>
        <a:lstStyle/>
        <a:p>
          <a:endParaRPr lang="en-US" sz="1200" dirty="0">
            <a:latin typeface="Calibri" panose="020F0502020204030204" pitchFamily="34" charset="0"/>
            <a:cs typeface="Calibri" panose="020F0502020204030204" pitchFamily="34" charset="0"/>
          </a:endParaRPr>
        </a:p>
      </dgm:t>
    </dgm:pt>
    <dgm:pt modelId="{A82F5A2A-0078-43F1-9308-C530FFEF4BB4}">
      <dgm:prSet phldrT="[Text]" custT="1"/>
      <dgm:spPr>
        <a:solidFill>
          <a:schemeClr val="accent6">
            <a:lumMod val="75000"/>
          </a:schemeClr>
        </a:solidFill>
      </dgm:spPr>
      <dgm:t>
        <a:bodyPr/>
        <a:lstStyle/>
        <a:p>
          <a:r>
            <a:rPr lang="uk-UA" sz="1200" dirty="0">
              <a:latin typeface="Calibri" panose="020F0502020204030204" pitchFamily="34" charset="0"/>
              <a:cs typeface="Calibri" panose="020F0502020204030204" pitchFamily="34" charset="0"/>
            </a:rPr>
            <a:t>Партнер-постачальник дарує керівнику департаменту </a:t>
          </a:r>
          <a:r>
            <a:rPr lang="uk-UA" sz="1200" dirty="0" err="1">
              <a:latin typeface="Calibri" panose="020F0502020204030204" pitchFamily="34" charset="0"/>
              <a:cs typeface="Calibri" panose="020F0502020204030204" pitchFamily="34" charset="0"/>
            </a:rPr>
            <a:t>закупівель</a:t>
          </a:r>
          <a:r>
            <a:rPr lang="uk-UA" sz="1200" dirty="0">
              <a:latin typeface="Calibri" panose="020F0502020204030204" pitchFamily="34" charset="0"/>
              <a:cs typeface="Calibri" panose="020F0502020204030204" pitchFamily="34" charset="0"/>
            </a:rPr>
            <a:t> путівку вартістю 2000 </a:t>
          </a:r>
          <a:r>
            <a:rPr lang="uk-UA" sz="1200" dirty="0" err="1">
              <a:latin typeface="Calibri" panose="020F0502020204030204" pitchFamily="34" charset="0"/>
              <a:cs typeface="Calibri" panose="020F0502020204030204" pitchFamily="34" charset="0"/>
            </a:rPr>
            <a:t>у.о</a:t>
          </a:r>
          <a:r>
            <a:rPr lang="uk-UA" sz="1200" dirty="0">
              <a:latin typeface="Calibri" panose="020F0502020204030204" pitchFamily="34" charset="0"/>
              <a:cs typeface="Calibri" panose="020F0502020204030204" pitchFamily="34" charset="0"/>
            </a:rPr>
            <a:t>.</a:t>
          </a:r>
          <a:endParaRPr lang="en-US" sz="1200" dirty="0">
            <a:latin typeface="Calibri" panose="020F0502020204030204" pitchFamily="34" charset="0"/>
            <a:cs typeface="Calibri" panose="020F0502020204030204" pitchFamily="34" charset="0"/>
          </a:endParaRPr>
        </a:p>
      </dgm:t>
    </dgm:pt>
    <dgm:pt modelId="{1D0FD64A-EC47-4B52-80C1-16543AED45D1}" type="parTrans" cxnId="{3DCD1563-2E34-40B8-8762-DBE58E33A3FC}">
      <dgm:prSet/>
      <dgm:spPr/>
      <dgm:t>
        <a:bodyPr/>
        <a:lstStyle/>
        <a:p>
          <a:endParaRPr lang="en-US"/>
        </a:p>
      </dgm:t>
    </dgm:pt>
    <dgm:pt modelId="{F0A9A747-50CA-4CC3-B6E9-774A5801FCBD}" type="sibTrans" cxnId="{3DCD1563-2E34-40B8-8762-DBE58E33A3FC}">
      <dgm:prSet custT="1"/>
      <dgm:spPr>
        <a:solidFill>
          <a:schemeClr val="accent6">
            <a:lumMod val="75000"/>
          </a:schemeClr>
        </a:solidFill>
      </dgm:spPr>
      <dgm:t>
        <a:bodyPr/>
        <a:lstStyle/>
        <a:p>
          <a:r>
            <a:rPr lang="uk-UA" sz="1200" dirty="0">
              <a:latin typeface="Calibri" panose="020F0502020204030204" pitchFamily="34" charset="0"/>
              <a:cs typeface="Calibri" panose="020F0502020204030204" pitchFamily="34" charset="0"/>
            </a:rPr>
            <a:t>Керівник розбиває угоду на декілька дрібніших та укладає їх зі знайомим поза тендерною процедурою</a:t>
          </a:r>
          <a:endParaRPr lang="en-US" sz="1200" dirty="0">
            <a:latin typeface="Calibri" panose="020F0502020204030204" pitchFamily="34" charset="0"/>
            <a:cs typeface="Calibri" panose="020F0502020204030204" pitchFamily="34" charset="0"/>
          </a:endParaRPr>
        </a:p>
      </dgm:t>
    </dgm:pt>
    <dgm:pt modelId="{C173851F-026E-4AC2-B6B4-C15EBCEA3091}" type="pres">
      <dgm:prSet presAssocID="{F76FC6F4-5322-4F03-8C40-63F40968E766}" presName="Name0" presStyleCnt="0">
        <dgm:presLayoutVars>
          <dgm:chMax/>
          <dgm:chPref/>
          <dgm:dir/>
          <dgm:animLvl val="lvl"/>
        </dgm:presLayoutVars>
      </dgm:prSet>
      <dgm:spPr/>
    </dgm:pt>
    <dgm:pt modelId="{C93F27CB-2AEC-4C17-B9BF-E219BC34F96F}" type="pres">
      <dgm:prSet presAssocID="{554527BB-3E53-4215-BDCE-1116A507EBAB}" presName="composite" presStyleCnt="0"/>
      <dgm:spPr/>
    </dgm:pt>
    <dgm:pt modelId="{0F6ABACF-5997-44F5-B347-13457DA262CC}" type="pres">
      <dgm:prSet presAssocID="{554527BB-3E53-4215-BDCE-1116A507EBAB}" presName="Parent1" presStyleLbl="node1" presStyleIdx="0" presStyleCnt="6">
        <dgm:presLayoutVars>
          <dgm:chMax val="1"/>
          <dgm:chPref val="1"/>
          <dgm:bulletEnabled val="1"/>
        </dgm:presLayoutVars>
      </dgm:prSet>
      <dgm:spPr/>
    </dgm:pt>
    <dgm:pt modelId="{3D493A3A-A111-42DD-9A27-94EA80CF5168}" type="pres">
      <dgm:prSet presAssocID="{554527BB-3E53-4215-BDCE-1116A507EBAB}" presName="Childtext1" presStyleLbl="revTx" presStyleIdx="0" presStyleCnt="3">
        <dgm:presLayoutVars>
          <dgm:chMax val="0"/>
          <dgm:chPref val="0"/>
          <dgm:bulletEnabled val="1"/>
        </dgm:presLayoutVars>
      </dgm:prSet>
      <dgm:spPr/>
    </dgm:pt>
    <dgm:pt modelId="{E607951F-D64B-493D-98C2-CCDA72E4D1FF}" type="pres">
      <dgm:prSet presAssocID="{554527BB-3E53-4215-BDCE-1116A507EBAB}" presName="BalanceSpacing" presStyleCnt="0"/>
      <dgm:spPr/>
    </dgm:pt>
    <dgm:pt modelId="{8C0DE2D3-ECE7-4E2B-B3FC-EB0FFEA713C6}" type="pres">
      <dgm:prSet presAssocID="{554527BB-3E53-4215-BDCE-1116A507EBAB}" presName="BalanceSpacing1" presStyleCnt="0"/>
      <dgm:spPr/>
    </dgm:pt>
    <dgm:pt modelId="{76457EDA-89D5-445C-802F-0A7ED62EE21D}" type="pres">
      <dgm:prSet presAssocID="{A3599765-DC61-4FB4-AB17-7081B8481382}" presName="Accent1Text" presStyleLbl="node1" presStyleIdx="1" presStyleCnt="6"/>
      <dgm:spPr/>
    </dgm:pt>
    <dgm:pt modelId="{9ED4C1FC-431B-492C-9FF1-85D4D5F9E165}" type="pres">
      <dgm:prSet presAssocID="{A3599765-DC61-4FB4-AB17-7081B8481382}" presName="spaceBetweenRectangles" presStyleCnt="0"/>
      <dgm:spPr/>
    </dgm:pt>
    <dgm:pt modelId="{49205F5E-AABB-4984-B37F-C5924DEDDB0E}" type="pres">
      <dgm:prSet presAssocID="{0432EFED-A252-41C8-9D09-10FA81CA0B1F}" presName="composite" presStyleCnt="0"/>
      <dgm:spPr/>
    </dgm:pt>
    <dgm:pt modelId="{3EBEB92F-398C-4C24-8920-B1D68DE74B35}" type="pres">
      <dgm:prSet presAssocID="{0432EFED-A252-41C8-9D09-10FA81CA0B1F}" presName="Parent1" presStyleLbl="node1" presStyleIdx="2" presStyleCnt="6" custLinFactNeighborY="484">
        <dgm:presLayoutVars>
          <dgm:chMax val="1"/>
          <dgm:chPref val="1"/>
          <dgm:bulletEnabled val="1"/>
        </dgm:presLayoutVars>
      </dgm:prSet>
      <dgm:spPr/>
    </dgm:pt>
    <dgm:pt modelId="{774905EB-B190-43F4-A8F0-1855C4631993}" type="pres">
      <dgm:prSet presAssocID="{0432EFED-A252-41C8-9D09-10FA81CA0B1F}" presName="Childtext1" presStyleLbl="revTx" presStyleIdx="1" presStyleCnt="3">
        <dgm:presLayoutVars>
          <dgm:chMax val="0"/>
          <dgm:chPref val="0"/>
          <dgm:bulletEnabled val="1"/>
        </dgm:presLayoutVars>
      </dgm:prSet>
      <dgm:spPr/>
    </dgm:pt>
    <dgm:pt modelId="{80DD3F92-0977-4F66-B474-78CAEE9BEB38}" type="pres">
      <dgm:prSet presAssocID="{0432EFED-A252-41C8-9D09-10FA81CA0B1F}" presName="BalanceSpacing" presStyleCnt="0"/>
      <dgm:spPr/>
    </dgm:pt>
    <dgm:pt modelId="{97C5917A-E0B4-497A-AC89-41991AA67142}" type="pres">
      <dgm:prSet presAssocID="{0432EFED-A252-41C8-9D09-10FA81CA0B1F}" presName="BalanceSpacing1" presStyleCnt="0"/>
      <dgm:spPr/>
    </dgm:pt>
    <dgm:pt modelId="{FBF920F4-56CA-4041-AA63-559C12CCC725}" type="pres">
      <dgm:prSet presAssocID="{BA124610-64B4-4A74-AD75-AA58ECB8499E}" presName="Accent1Text" presStyleLbl="node1" presStyleIdx="3" presStyleCnt="6" custScaleX="107668" custScaleY="100776"/>
      <dgm:spPr/>
    </dgm:pt>
    <dgm:pt modelId="{E01A74BD-BD02-4436-854C-7FD6886380D9}" type="pres">
      <dgm:prSet presAssocID="{BA124610-64B4-4A74-AD75-AA58ECB8499E}" presName="spaceBetweenRectangles" presStyleCnt="0"/>
      <dgm:spPr/>
    </dgm:pt>
    <dgm:pt modelId="{8590BC15-7E8A-46F3-B9AF-42FE7502BA8F}" type="pres">
      <dgm:prSet presAssocID="{A82F5A2A-0078-43F1-9308-C530FFEF4BB4}" presName="composite" presStyleCnt="0"/>
      <dgm:spPr/>
    </dgm:pt>
    <dgm:pt modelId="{032C9B1E-80ED-4ECC-AD9F-C05626CB5378}" type="pres">
      <dgm:prSet presAssocID="{A82F5A2A-0078-43F1-9308-C530FFEF4BB4}" presName="Parent1" presStyleLbl="node1" presStyleIdx="4" presStyleCnt="6">
        <dgm:presLayoutVars>
          <dgm:chMax val="1"/>
          <dgm:chPref val="1"/>
          <dgm:bulletEnabled val="1"/>
        </dgm:presLayoutVars>
      </dgm:prSet>
      <dgm:spPr/>
    </dgm:pt>
    <dgm:pt modelId="{D78859F1-0808-49EB-B599-C65568742DEF}" type="pres">
      <dgm:prSet presAssocID="{A82F5A2A-0078-43F1-9308-C530FFEF4BB4}" presName="Childtext1" presStyleLbl="revTx" presStyleIdx="2" presStyleCnt="3">
        <dgm:presLayoutVars>
          <dgm:chMax val="0"/>
          <dgm:chPref val="0"/>
          <dgm:bulletEnabled val="1"/>
        </dgm:presLayoutVars>
      </dgm:prSet>
      <dgm:spPr/>
    </dgm:pt>
    <dgm:pt modelId="{3F5F2EA3-6400-4720-B4A1-945CC7A6D5F1}" type="pres">
      <dgm:prSet presAssocID="{A82F5A2A-0078-43F1-9308-C530FFEF4BB4}" presName="BalanceSpacing" presStyleCnt="0"/>
      <dgm:spPr/>
    </dgm:pt>
    <dgm:pt modelId="{6F6B2459-040E-4466-B9BE-161DB6650D4F}" type="pres">
      <dgm:prSet presAssocID="{A82F5A2A-0078-43F1-9308-C530FFEF4BB4}" presName="BalanceSpacing1" presStyleCnt="0"/>
      <dgm:spPr/>
    </dgm:pt>
    <dgm:pt modelId="{7746F1E8-2767-46C1-94AC-50CD055A6246}" type="pres">
      <dgm:prSet presAssocID="{F0A9A747-50CA-4CC3-B6E9-774A5801FCBD}" presName="Accent1Text" presStyleLbl="node1" presStyleIdx="5" presStyleCnt="6"/>
      <dgm:spPr/>
    </dgm:pt>
  </dgm:ptLst>
  <dgm:cxnLst>
    <dgm:cxn modelId="{3E37F006-F398-43CA-8819-1B71B3B97096}" type="presOf" srcId="{BA124610-64B4-4A74-AD75-AA58ECB8499E}" destId="{FBF920F4-56CA-4041-AA63-559C12CCC725}" srcOrd="0" destOrd="0" presId="urn:microsoft.com/office/officeart/2008/layout/AlternatingHexagons"/>
    <dgm:cxn modelId="{681FD012-6C1A-4174-9A5F-8D99367B134C}" srcId="{F76FC6F4-5322-4F03-8C40-63F40968E766}" destId="{0432EFED-A252-41C8-9D09-10FA81CA0B1F}" srcOrd="1" destOrd="0" parTransId="{C079B9F8-7E2B-451D-9B4B-B529F58A2B8B}" sibTransId="{BA124610-64B4-4A74-AD75-AA58ECB8499E}"/>
    <dgm:cxn modelId="{A8B3CA25-44D7-4105-850E-F4C8B08C4E49}" type="presOf" srcId="{0432EFED-A252-41C8-9D09-10FA81CA0B1F}" destId="{3EBEB92F-398C-4C24-8920-B1D68DE74B35}" srcOrd="0" destOrd="0" presId="urn:microsoft.com/office/officeart/2008/layout/AlternatingHexagons"/>
    <dgm:cxn modelId="{63711241-AE77-4214-9385-38163ED5A0B4}" type="presOf" srcId="{A82F5A2A-0078-43F1-9308-C530FFEF4BB4}" destId="{032C9B1E-80ED-4ECC-AD9F-C05626CB5378}" srcOrd="0" destOrd="0" presId="urn:microsoft.com/office/officeart/2008/layout/AlternatingHexagons"/>
    <dgm:cxn modelId="{3DCD1563-2E34-40B8-8762-DBE58E33A3FC}" srcId="{F76FC6F4-5322-4F03-8C40-63F40968E766}" destId="{A82F5A2A-0078-43F1-9308-C530FFEF4BB4}" srcOrd="2" destOrd="0" parTransId="{1D0FD64A-EC47-4B52-80C1-16543AED45D1}" sibTransId="{F0A9A747-50CA-4CC3-B6E9-774A5801FCBD}"/>
    <dgm:cxn modelId="{55C3BB46-6F8D-4576-B966-F3EA1C970003}" type="presOf" srcId="{A3599765-DC61-4FB4-AB17-7081B8481382}" destId="{76457EDA-89D5-445C-802F-0A7ED62EE21D}" srcOrd="0" destOrd="0" presId="urn:microsoft.com/office/officeart/2008/layout/AlternatingHexagons"/>
    <dgm:cxn modelId="{5DEB8A72-7006-4F5E-9E39-B39DB65380DC}" type="presOf" srcId="{F0A9A747-50CA-4CC3-B6E9-774A5801FCBD}" destId="{7746F1E8-2767-46C1-94AC-50CD055A6246}" srcOrd="0" destOrd="0" presId="urn:microsoft.com/office/officeart/2008/layout/AlternatingHexagons"/>
    <dgm:cxn modelId="{D1EADB73-41E1-4D60-88FC-C9CCC137941C}" srcId="{F76FC6F4-5322-4F03-8C40-63F40968E766}" destId="{554527BB-3E53-4215-BDCE-1116A507EBAB}" srcOrd="0" destOrd="0" parTransId="{067D045C-EDD6-406C-8D51-0EB5452AD550}" sibTransId="{A3599765-DC61-4FB4-AB17-7081B8481382}"/>
    <dgm:cxn modelId="{1E675F59-E1F0-4516-A603-52ADA2340135}" type="presOf" srcId="{F76FC6F4-5322-4F03-8C40-63F40968E766}" destId="{C173851F-026E-4AC2-B6B4-C15EBCEA3091}" srcOrd="0" destOrd="0" presId="urn:microsoft.com/office/officeart/2008/layout/AlternatingHexagons"/>
    <dgm:cxn modelId="{2A71D67F-FEE2-4781-B080-726F605FE2F9}" type="presOf" srcId="{554527BB-3E53-4215-BDCE-1116A507EBAB}" destId="{0F6ABACF-5997-44F5-B347-13457DA262CC}" srcOrd="0" destOrd="0" presId="urn:microsoft.com/office/officeart/2008/layout/AlternatingHexagons"/>
    <dgm:cxn modelId="{08E98529-925A-4824-8330-ED3D1B93EAC8}" type="presParOf" srcId="{C173851F-026E-4AC2-B6B4-C15EBCEA3091}" destId="{C93F27CB-2AEC-4C17-B9BF-E219BC34F96F}" srcOrd="0" destOrd="0" presId="urn:microsoft.com/office/officeart/2008/layout/AlternatingHexagons"/>
    <dgm:cxn modelId="{D790A5C7-7D0D-4B50-8BF6-79EF62E3FF75}" type="presParOf" srcId="{C93F27CB-2AEC-4C17-B9BF-E219BC34F96F}" destId="{0F6ABACF-5997-44F5-B347-13457DA262CC}" srcOrd="0" destOrd="0" presId="urn:microsoft.com/office/officeart/2008/layout/AlternatingHexagons"/>
    <dgm:cxn modelId="{5F1DB0FF-09ED-4A0D-8B03-A5EFC8795D83}" type="presParOf" srcId="{C93F27CB-2AEC-4C17-B9BF-E219BC34F96F}" destId="{3D493A3A-A111-42DD-9A27-94EA80CF5168}" srcOrd="1" destOrd="0" presId="urn:microsoft.com/office/officeart/2008/layout/AlternatingHexagons"/>
    <dgm:cxn modelId="{D0FF70BA-A950-43AF-9F65-448659A06439}" type="presParOf" srcId="{C93F27CB-2AEC-4C17-B9BF-E219BC34F96F}" destId="{E607951F-D64B-493D-98C2-CCDA72E4D1FF}" srcOrd="2" destOrd="0" presId="urn:microsoft.com/office/officeart/2008/layout/AlternatingHexagons"/>
    <dgm:cxn modelId="{6E8AE4A1-00EE-4E56-AB93-922C50F04F47}" type="presParOf" srcId="{C93F27CB-2AEC-4C17-B9BF-E219BC34F96F}" destId="{8C0DE2D3-ECE7-4E2B-B3FC-EB0FFEA713C6}" srcOrd="3" destOrd="0" presId="urn:microsoft.com/office/officeart/2008/layout/AlternatingHexagons"/>
    <dgm:cxn modelId="{7221DF73-8BD0-4938-9A55-A0DC2C3A22FA}" type="presParOf" srcId="{C93F27CB-2AEC-4C17-B9BF-E219BC34F96F}" destId="{76457EDA-89D5-445C-802F-0A7ED62EE21D}" srcOrd="4" destOrd="0" presId="urn:microsoft.com/office/officeart/2008/layout/AlternatingHexagons"/>
    <dgm:cxn modelId="{9C08AAE3-6DAD-4789-8D83-9984E7EF569E}" type="presParOf" srcId="{C173851F-026E-4AC2-B6B4-C15EBCEA3091}" destId="{9ED4C1FC-431B-492C-9FF1-85D4D5F9E165}" srcOrd="1" destOrd="0" presId="urn:microsoft.com/office/officeart/2008/layout/AlternatingHexagons"/>
    <dgm:cxn modelId="{7DA1CA94-45DD-4BCE-8D53-8B264C35A4FE}" type="presParOf" srcId="{C173851F-026E-4AC2-B6B4-C15EBCEA3091}" destId="{49205F5E-AABB-4984-B37F-C5924DEDDB0E}" srcOrd="2" destOrd="0" presId="urn:microsoft.com/office/officeart/2008/layout/AlternatingHexagons"/>
    <dgm:cxn modelId="{F37ECB54-65B5-4E55-8632-25CBCAB7665F}" type="presParOf" srcId="{49205F5E-AABB-4984-B37F-C5924DEDDB0E}" destId="{3EBEB92F-398C-4C24-8920-B1D68DE74B35}" srcOrd="0" destOrd="0" presId="urn:microsoft.com/office/officeart/2008/layout/AlternatingHexagons"/>
    <dgm:cxn modelId="{FC7DED08-0BE2-4981-8EA4-B9D42C59A666}" type="presParOf" srcId="{49205F5E-AABB-4984-B37F-C5924DEDDB0E}" destId="{774905EB-B190-43F4-A8F0-1855C4631993}" srcOrd="1" destOrd="0" presId="urn:microsoft.com/office/officeart/2008/layout/AlternatingHexagons"/>
    <dgm:cxn modelId="{16132B93-92F3-4932-A652-9C37F8D37F75}" type="presParOf" srcId="{49205F5E-AABB-4984-B37F-C5924DEDDB0E}" destId="{80DD3F92-0977-4F66-B474-78CAEE9BEB38}" srcOrd="2" destOrd="0" presId="urn:microsoft.com/office/officeart/2008/layout/AlternatingHexagons"/>
    <dgm:cxn modelId="{CD6B52F7-28E9-4843-A54F-A15C6103FB04}" type="presParOf" srcId="{49205F5E-AABB-4984-B37F-C5924DEDDB0E}" destId="{97C5917A-E0B4-497A-AC89-41991AA67142}" srcOrd="3" destOrd="0" presId="urn:microsoft.com/office/officeart/2008/layout/AlternatingHexagons"/>
    <dgm:cxn modelId="{ED55F41E-D328-4A6A-BB5C-8AEF31F0F334}" type="presParOf" srcId="{49205F5E-AABB-4984-B37F-C5924DEDDB0E}" destId="{FBF920F4-56CA-4041-AA63-559C12CCC725}" srcOrd="4" destOrd="0" presId="urn:microsoft.com/office/officeart/2008/layout/AlternatingHexagons"/>
    <dgm:cxn modelId="{55C59125-6B96-4D05-9B4C-6B7BA3689CE0}" type="presParOf" srcId="{C173851F-026E-4AC2-B6B4-C15EBCEA3091}" destId="{E01A74BD-BD02-4436-854C-7FD6886380D9}" srcOrd="3" destOrd="0" presId="urn:microsoft.com/office/officeart/2008/layout/AlternatingHexagons"/>
    <dgm:cxn modelId="{F8A0CBF9-E193-456B-855B-8A01B06031EE}" type="presParOf" srcId="{C173851F-026E-4AC2-B6B4-C15EBCEA3091}" destId="{8590BC15-7E8A-46F3-B9AF-42FE7502BA8F}" srcOrd="4" destOrd="0" presId="urn:microsoft.com/office/officeart/2008/layout/AlternatingHexagons"/>
    <dgm:cxn modelId="{1D6B71DC-19B8-4C62-8475-4FF7648CB441}" type="presParOf" srcId="{8590BC15-7E8A-46F3-B9AF-42FE7502BA8F}" destId="{032C9B1E-80ED-4ECC-AD9F-C05626CB5378}" srcOrd="0" destOrd="0" presId="urn:microsoft.com/office/officeart/2008/layout/AlternatingHexagons"/>
    <dgm:cxn modelId="{A704FD11-FCAB-4501-8F88-96C98F229254}" type="presParOf" srcId="{8590BC15-7E8A-46F3-B9AF-42FE7502BA8F}" destId="{D78859F1-0808-49EB-B599-C65568742DEF}" srcOrd="1" destOrd="0" presId="urn:microsoft.com/office/officeart/2008/layout/AlternatingHexagons"/>
    <dgm:cxn modelId="{F6EDC2A6-5F1C-4F96-95EC-A5810D2E004A}" type="presParOf" srcId="{8590BC15-7E8A-46F3-B9AF-42FE7502BA8F}" destId="{3F5F2EA3-6400-4720-B4A1-945CC7A6D5F1}" srcOrd="2" destOrd="0" presId="urn:microsoft.com/office/officeart/2008/layout/AlternatingHexagons"/>
    <dgm:cxn modelId="{2EA495DA-0A6C-4BB4-BE97-52CC8F9607C5}" type="presParOf" srcId="{8590BC15-7E8A-46F3-B9AF-42FE7502BA8F}" destId="{6F6B2459-040E-4466-B9BE-161DB6650D4F}" srcOrd="3" destOrd="0" presId="urn:microsoft.com/office/officeart/2008/layout/AlternatingHexagons"/>
    <dgm:cxn modelId="{461065D8-06FA-46A1-A078-7F0D7273BC1E}" type="presParOf" srcId="{8590BC15-7E8A-46F3-B9AF-42FE7502BA8F}" destId="{7746F1E8-2767-46C1-94AC-50CD055A6246}" srcOrd="4" destOrd="0" presId="urn:microsoft.com/office/officeart/2008/layout/AlternatingHexagons"/>
  </dgm:cxnLst>
  <dgm:bg>
    <a:solidFill>
      <a:schemeClr val="accent6">
        <a:lumMod val="60000"/>
        <a:lumOff val="40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A43EE7-C5B5-4ED9-ACD2-66ABF95173BB}" type="doc">
      <dgm:prSet loTypeId="urn:microsoft.com/office/officeart/2008/layout/VerticalCurvedList" loCatId="list" qsTypeId="urn:microsoft.com/office/officeart/2005/8/quickstyle/simple1" qsCatId="simple" csTypeId="urn:microsoft.com/office/officeart/2005/8/colors/accent1_4" csCatId="accent1" phldr="1"/>
      <dgm:spPr/>
      <dgm:t>
        <a:bodyPr/>
        <a:lstStyle/>
        <a:p>
          <a:endParaRPr lang="en-US"/>
        </a:p>
      </dgm:t>
    </dgm:pt>
    <dgm:pt modelId="{9B97FE46-0384-42E9-BDB7-722CC19A6D0C}">
      <dgm:prSet phldrT="[Text]" custT="1"/>
      <dgm:spPr>
        <a:solidFill>
          <a:schemeClr val="accent6">
            <a:lumMod val="75000"/>
          </a:schemeClr>
        </a:solidFill>
      </dgm:spPr>
      <dgm:t>
        <a:bodyPr/>
        <a:lstStyle/>
        <a:p>
          <a:r>
            <a:rPr lang="uk-UA" sz="1600" kern="1200" dirty="0">
              <a:solidFill>
                <a:schemeClr val="bg1"/>
              </a:solidFill>
              <a:latin typeface="Gilroy ExtraBold" panose="00000900000000000000" pitchFamily="50" charset="0"/>
              <a:ea typeface="+mj-ea"/>
              <a:cs typeface="+mj-cs"/>
            </a:rPr>
            <a:t>Вигода може бути ПРЯМА або НЕПРЯМА (наприклад, щось для члена сім'ї) </a:t>
          </a:r>
          <a:endParaRPr lang="en-US" sz="1600" kern="1200" dirty="0">
            <a:solidFill>
              <a:schemeClr val="bg1"/>
            </a:solidFill>
            <a:latin typeface="Gilroy ExtraBold" panose="00000900000000000000" pitchFamily="50" charset="0"/>
            <a:ea typeface="+mj-ea"/>
            <a:cs typeface="+mj-cs"/>
          </a:endParaRPr>
        </a:p>
      </dgm:t>
    </dgm:pt>
    <dgm:pt modelId="{3BFFEDF1-BF5A-4F96-9BC0-59C012F50C91}" type="parTrans" cxnId="{2E794938-E0F7-4CC9-BA7B-CFFA9844F449}">
      <dgm:prSet/>
      <dgm:spPr/>
      <dgm:t>
        <a:bodyPr/>
        <a:lstStyle/>
        <a:p>
          <a:endParaRPr lang="en-US"/>
        </a:p>
      </dgm:t>
    </dgm:pt>
    <dgm:pt modelId="{DB0BD35F-3B36-4860-B864-D8D411FD999A}" type="sibTrans" cxnId="{2E794938-E0F7-4CC9-BA7B-CFFA9844F449}">
      <dgm:prSet/>
      <dgm:spPr/>
      <dgm:t>
        <a:bodyPr/>
        <a:lstStyle/>
        <a:p>
          <a:endParaRPr lang="en-US"/>
        </a:p>
      </dgm:t>
    </dgm:pt>
    <dgm:pt modelId="{C3EA6AEE-850D-44F2-B5FE-9F1973E1D514}">
      <dgm:prSet phldrT="[Text]" custT="1"/>
      <dgm:spPr>
        <a:solidFill>
          <a:schemeClr val="accent6">
            <a:lumMod val="60000"/>
            <a:lumOff val="40000"/>
            <a:alpha val="87000"/>
          </a:schemeClr>
        </a:solidFill>
      </dgm:spPr>
      <dgm:t>
        <a:bodyPr/>
        <a:lstStyle/>
        <a:p>
          <a:r>
            <a:rPr lang="uk-UA" sz="1600" kern="1200" dirty="0">
              <a:solidFill>
                <a:schemeClr val="bg1"/>
              </a:solidFill>
              <a:latin typeface="Gilroy ExtraBold" panose="00000900000000000000" pitchFamily="50" charset="0"/>
              <a:ea typeface="+mj-ea"/>
              <a:cs typeface="+mj-cs"/>
            </a:rPr>
            <a:t>Вигода може бути НЕ ТІЛЬКИ ФІНАНСОВА (це можуть бути подарунки, подяка, послуги, знижки, навіть обіцянка чогось цінного)</a:t>
          </a:r>
          <a:endParaRPr lang="en-US" sz="1600" kern="1200" dirty="0">
            <a:solidFill>
              <a:schemeClr val="bg1"/>
            </a:solidFill>
            <a:latin typeface="Gilroy ExtraBold" panose="00000900000000000000" pitchFamily="50" charset="0"/>
            <a:ea typeface="+mj-ea"/>
            <a:cs typeface="+mj-cs"/>
          </a:endParaRPr>
        </a:p>
      </dgm:t>
    </dgm:pt>
    <dgm:pt modelId="{3849CCFE-DE0B-4F7E-A594-2730A5D1D9E4}" type="parTrans" cxnId="{CED0E752-DAF9-4B44-A69A-5CFF4E46D797}">
      <dgm:prSet/>
      <dgm:spPr/>
      <dgm:t>
        <a:bodyPr/>
        <a:lstStyle/>
        <a:p>
          <a:endParaRPr lang="en-US"/>
        </a:p>
      </dgm:t>
    </dgm:pt>
    <dgm:pt modelId="{1DF44599-7DBE-4983-B171-DC55F04CC795}" type="sibTrans" cxnId="{CED0E752-DAF9-4B44-A69A-5CFF4E46D797}">
      <dgm:prSet/>
      <dgm:spPr/>
      <dgm:t>
        <a:bodyPr/>
        <a:lstStyle/>
        <a:p>
          <a:endParaRPr lang="en-US"/>
        </a:p>
      </dgm:t>
    </dgm:pt>
    <dgm:pt modelId="{7AE5BA46-E53E-42C9-B2ED-F40A59F3C643}">
      <dgm:prSet phldrT="[Text]" custT="1"/>
      <dgm:spPr>
        <a:solidFill>
          <a:schemeClr val="accent6">
            <a:lumMod val="75000"/>
            <a:alpha val="75000"/>
          </a:schemeClr>
        </a:solidFill>
      </dgm:spPr>
      <dgm:t>
        <a:bodyPr/>
        <a:lstStyle/>
        <a:p>
          <a:r>
            <a:rPr lang="uk-UA" sz="1600" kern="1200" dirty="0">
              <a:solidFill>
                <a:schemeClr val="bg1"/>
              </a:solidFill>
              <a:latin typeface="Gilroy ExtraBold" panose="00000900000000000000" pitchFamily="50" charset="0"/>
              <a:ea typeface="+mj-ea"/>
              <a:cs typeface="+mj-cs"/>
            </a:rPr>
            <a:t>Вигода на перший погляд може здаватись дуже теоретичною – наприклад, у випадку, коли Ви співпрацюєте з дружиною або членом сім'ї</a:t>
          </a:r>
          <a:endParaRPr lang="en-US" sz="1600" kern="1200" dirty="0">
            <a:solidFill>
              <a:schemeClr val="bg1"/>
            </a:solidFill>
            <a:latin typeface="Gilroy ExtraBold" panose="00000900000000000000" pitchFamily="50" charset="0"/>
            <a:ea typeface="+mj-ea"/>
            <a:cs typeface="+mj-cs"/>
          </a:endParaRPr>
        </a:p>
      </dgm:t>
    </dgm:pt>
    <dgm:pt modelId="{94524EFE-E633-4CEC-8E27-A04BA55DC16F}" type="parTrans" cxnId="{C5BF590F-D573-438B-B646-28AD45276671}">
      <dgm:prSet/>
      <dgm:spPr/>
      <dgm:t>
        <a:bodyPr/>
        <a:lstStyle/>
        <a:p>
          <a:endParaRPr lang="en-US"/>
        </a:p>
      </dgm:t>
    </dgm:pt>
    <dgm:pt modelId="{2CD27D4C-7DB5-4291-BC2E-77BE45FCC8A5}" type="sibTrans" cxnId="{C5BF590F-D573-438B-B646-28AD45276671}">
      <dgm:prSet/>
      <dgm:spPr/>
      <dgm:t>
        <a:bodyPr/>
        <a:lstStyle/>
        <a:p>
          <a:endParaRPr lang="en-US"/>
        </a:p>
      </dgm:t>
    </dgm:pt>
    <dgm:pt modelId="{62F83981-C56E-48CA-968D-93ACE332B20F}" type="pres">
      <dgm:prSet presAssocID="{ECA43EE7-C5B5-4ED9-ACD2-66ABF95173BB}" presName="Name0" presStyleCnt="0">
        <dgm:presLayoutVars>
          <dgm:chMax val="7"/>
          <dgm:chPref val="7"/>
          <dgm:dir/>
        </dgm:presLayoutVars>
      </dgm:prSet>
      <dgm:spPr/>
    </dgm:pt>
    <dgm:pt modelId="{D3178AA8-C394-4FA7-95A5-C70FFC014583}" type="pres">
      <dgm:prSet presAssocID="{ECA43EE7-C5B5-4ED9-ACD2-66ABF95173BB}" presName="Name1" presStyleCnt="0"/>
      <dgm:spPr/>
    </dgm:pt>
    <dgm:pt modelId="{4FCEB515-D94E-4B73-B8E9-D2DAAF46AC02}" type="pres">
      <dgm:prSet presAssocID="{ECA43EE7-C5B5-4ED9-ACD2-66ABF95173BB}" presName="cycle" presStyleCnt="0"/>
      <dgm:spPr/>
    </dgm:pt>
    <dgm:pt modelId="{79EE02D9-023D-4824-B600-C838ADED5CEB}" type="pres">
      <dgm:prSet presAssocID="{ECA43EE7-C5B5-4ED9-ACD2-66ABF95173BB}" presName="srcNode" presStyleLbl="node1" presStyleIdx="0" presStyleCnt="3"/>
      <dgm:spPr/>
    </dgm:pt>
    <dgm:pt modelId="{C6F3BEA8-5E3F-4304-85E9-F1AB8094DB95}" type="pres">
      <dgm:prSet presAssocID="{ECA43EE7-C5B5-4ED9-ACD2-66ABF95173BB}" presName="conn" presStyleLbl="parChTrans1D2" presStyleIdx="0" presStyleCnt="1"/>
      <dgm:spPr/>
    </dgm:pt>
    <dgm:pt modelId="{5DE536A8-BA3E-4886-A10C-CC923A55DA9C}" type="pres">
      <dgm:prSet presAssocID="{ECA43EE7-C5B5-4ED9-ACD2-66ABF95173BB}" presName="extraNode" presStyleLbl="node1" presStyleIdx="0" presStyleCnt="3"/>
      <dgm:spPr/>
    </dgm:pt>
    <dgm:pt modelId="{0EA1ABC5-AB82-4AE1-91B6-38D08C4C8498}" type="pres">
      <dgm:prSet presAssocID="{ECA43EE7-C5B5-4ED9-ACD2-66ABF95173BB}" presName="dstNode" presStyleLbl="node1" presStyleIdx="0" presStyleCnt="3"/>
      <dgm:spPr/>
    </dgm:pt>
    <dgm:pt modelId="{7835A5D2-3A25-4519-A5E0-67934E9B3932}" type="pres">
      <dgm:prSet presAssocID="{9B97FE46-0384-42E9-BDB7-722CC19A6D0C}" presName="text_1" presStyleLbl="node1" presStyleIdx="0" presStyleCnt="3" custLinFactNeighborY="14742">
        <dgm:presLayoutVars>
          <dgm:bulletEnabled val="1"/>
        </dgm:presLayoutVars>
      </dgm:prSet>
      <dgm:spPr/>
    </dgm:pt>
    <dgm:pt modelId="{D069F838-2CA7-4268-95E5-D365A0ED21B7}" type="pres">
      <dgm:prSet presAssocID="{9B97FE46-0384-42E9-BDB7-722CC19A6D0C}" presName="accent_1" presStyleCnt="0"/>
      <dgm:spPr/>
    </dgm:pt>
    <dgm:pt modelId="{4B18C944-9986-4FB7-8219-E615EF181BB9}" type="pres">
      <dgm:prSet presAssocID="{9B97FE46-0384-42E9-BDB7-722CC19A6D0C}" presName="accentRepeatNode" presStyleLbl="solidFgAcc1" presStyleIdx="0" presStyleCnt="3"/>
      <dgm:spPr>
        <a:blipFill rotWithShape="0">
          <a:blip xmlns:r="http://schemas.openxmlformats.org/officeDocument/2006/relationships" r:embed="rId1"/>
          <a:srcRect/>
          <a:stretch>
            <a:fillRect l="-6000" r="-6000"/>
          </a:stretch>
        </a:blipFill>
      </dgm:spPr>
    </dgm:pt>
    <dgm:pt modelId="{EC56610A-9C0E-4F82-A606-7AE850DDBB77}" type="pres">
      <dgm:prSet presAssocID="{C3EA6AEE-850D-44F2-B5FE-9F1973E1D514}" presName="text_2" presStyleLbl="node1" presStyleIdx="1" presStyleCnt="3">
        <dgm:presLayoutVars>
          <dgm:bulletEnabled val="1"/>
        </dgm:presLayoutVars>
      </dgm:prSet>
      <dgm:spPr/>
    </dgm:pt>
    <dgm:pt modelId="{553B944E-BCD0-4FC6-8413-7511E087D284}" type="pres">
      <dgm:prSet presAssocID="{C3EA6AEE-850D-44F2-B5FE-9F1973E1D514}" presName="accent_2" presStyleCnt="0"/>
      <dgm:spPr/>
    </dgm:pt>
    <dgm:pt modelId="{FB10BB78-C926-41EA-A64C-2C0349F3D6A5}" type="pres">
      <dgm:prSet presAssocID="{C3EA6AEE-850D-44F2-B5FE-9F1973E1D514}" presName="accentRepeatNode" presStyleLbl="solidFgAcc1" presStyleIdx="1" presStyleCnt="3"/>
      <dgm:spPr>
        <a:blipFill rotWithShape="0">
          <a:blip xmlns:r="http://schemas.openxmlformats.org/officeDocument/2006/relationships" r:embed="rId2"/>
          <a:srcRect/>
          <a:stretch>
            <a:fillRect l="-9000" r="-9000"/>
          </a:stretch>
        </a:blipFill>
      </dgm:spPr>
    </dgm:pt>
    <dgm:pt modelId="{C8D62E14-7A27-4DA2-B812-2265B9FECAF6}" type="pres">
      <dgm:prSet presAssocID="{7AE5BA46-E53E-42C9-B2ED-F40A59F3C643}" presName="text_3" presStyleLbl="node1" presStyleIdx="2" presStyleCnt="3">
        <dgm:presLayoutVars>
          <dgm:bulletEnabled val="1"/>
        </dgm:presLayoutVars>
      </dgm:prSet>
      <dgm:spPr/>
    </dgm:pt>
    <dgm:pt modelId="{0649EF00-8DBC-4A80-B5AF-5716BC497A06}" type="pres">
      <dgm:prSet presAssocID="{7AE5BA46-E53E-42C9-B2ED-F40A59F3C643}" presName="accent_3" presStyleCnt="0"/>
      <dgm:spPr/>
    </dgm:pt>
    <dgm:pt modelId="{6D6507D3-47CD-422B-BDC4-CD91A716C85B}" type="pres">
      <dgm:prSet presAssocID="{7AE5BA46-E53E-42C9-B2ED-F40A59F3C643}" presName="accentRepeatNode" presStyleLbl="solidFgAcc1" presStyleIdx="2" presStyleCnt="3"/>
      <dgm:spPr>
        <a:blipFill rotWithShape="0">
          <a:blip xmlns:r="http://schemas.openxmlformats.org/officeDocument/2006/relationships" r:embed="rId3"/>
          <a:srcRect/>
          <a:stretch>
            <a:fillRect l="-36000" r="-36000"/>
          </a:stretch>
        </a:blipFill>
      </dgm:spPr>
    </dgm:pt>
  </dgm:ptLst>
  <dgm:cxnLst>
    <dgm:cxn modelId="{6BE1FD00-CA2E-4198-8AD3-59417E61556D}" type="presOf" srcId="{C3EA6AEE-850D-44F2-B5FE-9F1973E1D514}" destId="{EC56610A-9C0E-4F82-A606-7AE850DDBB77}" srcOrd="0" destOrd="0" presId="urn:microsoft.com/office/officeart/2008/layout/VerticalCurvedList"/>
    <dgm:cxn modelId="{C5BF590F-D573-438B-B646-28AD45276671}" srcId="{ECA43EE7-C5B5-4ED9-ACD2-66ABF95173BB}" destId="{7AE5BA46-E53E-42C9-B2ED-F40A59F3C643}" srcOrd="2" destOrd="0" parTransId="{94524EFE-E633-4CEC-8E27-A04BA55DC16F}" sibTransId="{2CD27D4C-7DB5-4291-BC2E-77BE45FCC8A5}"/>
    <dgm:cxn modelId="{C0FB531D-C851-4D45-848D-FA0EF3CAA9E0}" type="presOf" srcId="{DB0BD35F-3B36-4860-B864-D8D411FD999A}" destId="{C6F3BEA8-5E3F-4304-85E9-F1AB8094DB95}" srcOrd="0" destOrd="0" presId="urn:microsoft.com/office/officeart/2008/layout/VerticalCurvedList"/>
    <dgm:cxn modelId="{0A8FC51F-783F-4999-9C1A-59730E34F8F5}" type="presOf" srcId="{7AE5BA46-E53E-42C9-B2ED-F40A59F3C643}" destId="{C8D62E14-7A27-4DA2-B812-2265B9FECAF6}" srcOrd="0" destOrd="0" presId="urn:microsoft.com/office/officeart/2008/layout/VerticalCurvedList"/>
    <dgm:cxn modelId="{2E794938-E0F7-4CC9-BA7B-CFFA9844F449}" srcId="{ECA43EE7-C5B5-4ED9-ACD2-66ABF95173BB}" destId="{9B97FE46-0384-42E9-BDB7-722CC19A6D0C}" srcOrd="0" destOrd="0" parTransId="{3BFFEDF1-BF5A-4F96-9BC0-59C012F50C91}" sibTransId="{DB0BD35F-3B36-4860-B864-D8D411FD999A}"/>
    <dgm:cxn modelId="{A4352A6C-61D5-4B1F-8FB0-0545046373CE}" type="presOf" srcId="{9B97FE46-0384-42E9-BDB7-722CC19A6D0C}" destId="{7835A5D2-3A25-4519-A5E0-67934E9B3932}" srcOrd="0" destOrd="0" presId="urn:microsoft.com/office/officeart/2008/layout/VerticalCurvedList"/>
    <dgm:cxn modelId="{CED0E752-DAF9-4B44-A69A-5CFF4E46D797}" srcId="{ECA43EE7-C5B5-4ED9-ACD2-66ABF95173BB}" destId="{C3EA6AEE-850D-44F2-B5FE-9F1973E1D514}" srcOrd="1" destOrd="0" parTransId="{3849CCFE-DE0B-4F7E-A594-2730A5D1D9E4}" sibTransId="{1DF44599-7DBE-4983-B171-DC55F04CC795}"/>
    <dgm:cxn modelId="{F2761DF4-2A30-4895-A788-0F66AB3E8EB6}" type="presOf" srcId="{ECA43EE7-C5B5-4ED9-ACD2-66ABF95173BB}" destId="{62F83981-C56E-48CA-968D-93ACE332B20F}" srcOrd="0" destOrd="0" presId="urn:microsoft.com/office/officeart/2008/layout/VerticalCurvedList"/>
    <dgm:cxn modelId="{325BB8BC-E7EC-4FE5-AC6A-624584654BB1}" type="presParOf" srcId="{62F83981-C56E-48CA-968D-93ACE332B20F}" destId="{D3178AA8-C394-4FA7-95A5-C70FFC014583}" srcOrd="0" destOrd="0" presId="urn:microsoft.com/office/officeart/2008/layout/VerticalCurvedList"/>
    <dgm:cxn modelId="{56E6B316-6DCC-4047-AD69-F71D51CE0487}" type="presParOf" srcId="{D3178AA8-C394-4FA7-95A5-C70FFC014583}" destId="{4FCEB515-D94E-4B73-B8E9-D2DAAF46AC02}" srcOrd="0" destOrd="0" presId="urn:microsoft.com/office/officeart/2008/layout/VerticalCurvedList"/>
    <dgm:cxn modelId="{DB4946B0-749C-48EC-9FE4-95EFF24FF606}" type="presParOf" srcId="{4FCEB515-D94E-4B73-B8E9-D2DAAF46AC02}" destId="{79EE02D9-023D-4824-B600-C838ADED5CEB}" srcOrd="0" destOrd="0" presId="urn:microsoft.com/office/officeart/2008/layout/VerticalCurvedList"/>
    <dgm:cxn modelId="{75EDC5AC-B73B-4444-A046-7959D94AE255}" type="presParOf" srcId="{4FCEB515-D94E-4B73-B8E9-D2DAAF46AC02}" destId="{C6F3BEA8-5E3F-4304-85E9-F1AB8094DB95}" srcOrd="1" destOrd="0" presId="urn:microsoft.com/office/officeart/2008/layout/VerticalCurvedList"/>
    <dgm:cxn modelId="{9A3FC2FE-F3FE-4569-B3C4-7AAFD6E2B2F0}" type="presParOf" srcId="{4FCEB515-D94E-4B73-B8E9-D2DAAF46AC02}" destId="{5DE536A8-BA3E-4886-A10C-CC923A55DA9C}" srcOrd="2" destOrd="0" presId="urn:microsoft.com/office/officeart/2008/layout/VerticalCurvedList"/>
    <dgm:cxn modelId="{7D56BC0C-A6DE-43BB-B87B-AAC8126EE861}" type="presParOf" srcId="{4FCEB515-D94E-4B73-B8E9-D2DAAF46AC02}" destId="{0EA1ABC5-AB82-4AE1-91B6-38D08C4C8498}" srcOrd="3" destOrd="0" presId="urn:microsoft.com/office/officeart/2008/layout/VerticalCurvedList"/>
    <dgm:cxn modelId="{9781FDC5-E27D-4F89-A991-037FB732E793}" type="presParOf" srcId="{D3178AA8-C394-4FA7-95A5-C70FFC014583}" destId="{7835A5D2-3A25-4519-A5E0-67934E9B3932}" srcOrd="1" destOrd="0" presId="urn:microsoft.com/office/officeart/2008/layout/VerticalCurvedList"/>
    <dgm:cxn modelId="{4D4F8536-6556-4BAE-8DF1-3174136097B6}" type="presParOf" srcId="{D3178AA8-C394-4FA7-95A5-C70FFC014583}" destId="{D069F838-2CA7-4268-95E5-D365A0ED21B7}" srcOrd="2" destOrd="0" presId="urn:microsoft.com/office/officeart/2008/layout/VerticalCurvedList"/>
    <dgm:cxn modelId="{AE6B2603-9B08-49C5-98A7-F88480D72136}" type="presParOf" srcId="{D069F838-2CA7-4268-95E5-D365A0ED21B7}" destId="{4B18C944-9986-4FB7-8219-E615EF181BB9}" srcOrd="0" destOrd="0" presId="urn:microsoft.com/office/officeart/2008/layout/VerticalCurvedList"/>
    <dgm:cxn modelId="{AE8A13FE-4060-43BE-BA78-1830873A81CE}" type="presParOf" srcId="{D3178AA8-C394-4FA7-95A5-C70FFC014583}" destId="{EC56610A-9C0E-4F82-A606-7AE850DDBB77}" srcOrd="3" destOrd="0" presId="urn:microsoft.com/office/officeart/2008/layout/VerticalCurvedList"/>
    <dgm:cxn modelId="{3F8A16AA-861F-4FC1-8CAD-2F1E5E3C0BEC}" type="presParOf" srcId="{D3178AA8-C394-4FA7-95A5-C70FFC014583}" destId="{553B944E-BCD0-4FC6-8413-7511E087D284}" srcOrd="4" destOrd="0" presId="urn:microsoft.com/office/officeart/2008/layout/VerticalCurvedList"/>
    <dgm:cxn modelId="{87E3B758-4873-4C35-9955-3100D15A5F53}" type="presParOf" srcId="{553B944E-BCD0-4FC6-8413-7511E087D284}" destId="{FB10BB78-C926-41EA-A64C-2C0349F3D6A5}" srcOrd="0" destOrd="0" presId="urn:microsoft.com/office/officeart/2008/layout/VerticalCurvedList"/>
    <dgm:cxn modelId="{2607C92D-149A-42DA-8ED0-DE67862E30C9}" type="presParOf" srcId="{D3178AA8-C394-4FA7-95A5-C70FFC014583}" destId="{C8D62E14-7A27-4DA2-B812-2265B9FECAF6}" srcOrd="5" destOrd="0" presId="urn:microsoft.com/office/officeart/2008/layout/VerticalCurvedList"/>
    <dgm:cxn modelId="{2AF03F9B-CE1C-4B87-B7E5-C67C30390738}" type="presParOf" srcId="{D3178AA8-C394-4FA7-95A5-C70FFC014583}" destId="{0649EF00-8DBC-4A80-B5AF-5716BC497A06}" srcOrd="6" destOrd="0" presId="urn:microsoft.com/office/officeart/2008/layout/VerticalCurvedList"/>
    <dgm:cxn modelId="{8DBA695A-87B9-40BB-BEDA-7E4A7088DDE1}" type="presParOf" srcId="{0649EF00-8DBC-4A80-B5AF-5716BC497A06}" destId="{6D6507D3-47CD-422B-BDC4-CD91A716C85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607FB14-EB75-4208-AD7C-33BF7CA1CD6C}" type="doc">
      <dgm:prSet loTypeId="urn:microsoft.com/office/officeart/2005/8/layout/hProcess9" loCatId="process" qsTypeId="urn:microsoft.com/office/officeart/2005/8/quickstyle/3d1" qsCatId="3D" csTypeId="urn:microsoft.com/office/officeart/2005/8/colors/accent1_4" csCatId="accent1" phldr="1"/>
      <dgm:spPr/>
    </dgm:pt>
    <dgm:pt modelId="{D57BA759-67DC-4BD7-A098-26A10E53F394}">
      <dgm:prSet phldrT="[Text]" custT="1"/>
      <dgm:spPr>
        <a:solidFill>
          <a:schemeClr val="accent6">
            <a:lumMod val="75000"/>
          </a:schemeClr>
        </a:solidFill>
      </dgm:spPr>
      <dgm:t>
        <a:bodyPr/>
        <a:lstStyle/>
        <a:p>
          <a:r>
            <a:rPr lang="uk-UA" sz="1800" b="1" dirty="0">
              <a:latin typeface="Calibri" panose="020F0502020204030204" pitchFamily="34" charset="0"/>
              <a:cs typeface="Calibri" panose="020F0502020204030204" pitchFamily="34" charset="0"/>
            </a:rPr>
            <a:t>НОВІ ПРАЦІВНИКИ</a:t>
          </a:r>
          <a:endParaRPr lang="uk-UA" sz="1400" dirty="0">
            <a:latin typeface="Calibri" panose="020F0502020204030204" pitchFamily="34" charset="0"/>
            <a:cs typeface="Calibri" panose="020F0502020204030204" pitchFamily="34" charset="0"/>
          </a:endParaRPr>
        </a:p>
        <a:p>
          <a:r>
            <a:rPr lang="uk-UA" sz="1400" dirty="0">
              <a:latin typeface="Calibri" panose="020F0502020204030204" pitchFamily="34" charset="0"/>
              <a:cs typeface="Calibri" panose="020F0502020204030204" pitchFamily="34" charset="0"/>
            </a:rPr>
            <a:t>декларують наявність або відсутність КОІ при прийомі на роботу</a:t>
          </a:r>
          <a:endParaRPr lang="en-US" sz="1400" dirty="0">
            <a:latin typeface="Calibri" panose="020F0502020204030204" pitchFamily="34" charset="0"/>
            <a:cs typeface="Calibri" panose="020F0502020204030204" pitchFamily="34" charset="0"/>
          </a:endParaRPr>
        </a:p>
      </dgm:t>
    </dgm:pt>
    <dgm:pt modelId="{0642BFD2-F475-4D69-A226-14025ED50700}" type="parTrans" cxnId="{3BCA1D6E-2465-46E1-82D2-01CEAA0DAA40}">
      <dgm:prSet/>
      <dgm:spPr/>
      <dgm:t>
        <a:bodyPr/>
        <a:lstStyle/>
        <a:p>
          <a:endParaRPr lang="en-US"/>
        </a:p>
      </dgm:t>
    </dgm:pt>
    <dgm:pt modelId="{99DC8C6B-01F6-4B5B-BE38-614B6C45AD70}" type="sibTrans" cxnId="{3BCA1D6E-2465-46E1-82D2-01CEAA0DAA40}">
      <dgm:prSet/>
      <dgm:spPr/>
      <dgm:t>
        <a:bodyPr/>
        <a:lstStyle/>
        <a:p>
          <a:endParaRPr lang="en-US"/>
        </a:p>
      </dgm:t>
    </dgm:pt>
    <dgm:pt modelId="{9372F91D-C520-426A-A20F-2F4200245B19}">
      <dgm:prSet phldrT="[Text]" custT="1"/>
      <dgm:spPr>
        <a:solidFill>
          <a:schemeClr val="accent6">
            <a:lumMod val="75000"/>
          </a:schemeClr>
        </a:solidFill>
      </dgm:spPr>
      <dgm:t>
        <a:bodyPr/>
        <a:lstStyle/>
        <a:p>
          <a:r>
            <a:rPr lang="uk-UA" sz="1800" b="1" dirty="0">
              <a:latin typeface="Calibri" panose="020F0502020204030204" pitchFamily="34" charset="0"/>
              <a:cs typeface="Calibri" panose="020F0502020204030204" pitchFamily="34" charset="0"/>
            </a:rPr>
            <a:t>ВСІ ПРАЦІВНИКИ </a:t>
          </a:r>
          <a:r>
            <a:rPr lang="en-US" sz="1800" b="1" dirty="0">
              <a:latin typeface="Calibri" panose="020F0502020204030204" pitchFamily="34" charset="0"/>
              <a:cs typeface="Calibri" panose="020F0502020204030204" pitchFamily="34" charset="0"/>
            </a:rPr>
            <a:t>AD-HOC</a:t>
          </a:r>
          <a:endParaRPr lang="uk-UA" sz="1800" b="1" dirty="0">
            <a:latin typeface="Calibri" panose="020F0502020204030204" pitchFamily="34" charset="0"/>
            <a:cs typeface="Calibri" panose="020F0502020204030204" pitchFamily="34" charset="0"/>
          </a:endParaRPr>
        </a:p>
        <a:p>
          <a:endParaRPr lang="uk-UA" sz="1400" b="0" dirty="0">
            <a:latin typeface="Calibri" panose="020F0502020204030204" pitchFamily="34" charset="0"/>
            <a:cs typeface="Calibri" panose="020F0502020204030204" pitchFamily="34" charset="0"/>
          </a:endParaRPr>
        </a:p>
        <a:p>
          <a:r>
            <a:rPr lang="uk-UA" sz="1400" b="0" dirty="0">
              <a:latin typeface="Calibri" panose="020F0502020204030204" pitchFamily="34" charset="0"/>
              <a:cs typeface="Calibri" panose="020F0502020204030204" pitchFamily="34" charset="0"/>
            </a:rPr>
            <a:t>Протягом 3-х робочих днів з моменту виникнення повідомляють про новий КОІ у </a:t>
          </a:r>
          <a:r>
            <a:rPr lang="uk-UA" sz="1400" b="0" dirty="0" err="1">
              <a:latin typeface="Calibri" panose="020F0502020204030204" pitchFamily="34" charset="0"/>
              <a:cs typeface="Calibri" panose="020F0502020204030204" pitchFamily="34" charset="0"/>
            </a:rPr>
            <a:t>Комплаєнс</a:t>
          </a:r>
          <a:endParaRPr lang="en-US" sz="1400" b="0" dirty="0">
            <a:latin typeface="Calibri" panose="020F0502020204030204" pitchFamily="34" charset="0"/>
            <a:cs typeface="Calibri" panose="020F0502020204030204" pitchFamily="34" charset="0"/>
          </a:endParaRPr>
        </a:p>
      </dgm:t>
    </dgm:pt>
    <dgm:pt modelId="{A2A738C2-1AD6-4399-855A-DA729D5FFF22}" type="parTrans" cxnId="{A40533D3-67B2-44CC-8715-2A32ABC36544}">
      <dgm:prSet/>
      <dgm:spPr/>
      <dgm:t>
        <a:bodyPr/>
        <a:lstStyle/>
        <a:p>
          <a:endParaRPr lang="en-US"/>
        </a:p>
      </dgm:t>
    </dgm:pt>
    <dgm:pt modelId="{1EAD4EAF-7BA9-49DA-AD72-AD6BAD570630}" type="sibTrans" cxnId="{A40533D3-67B2-44CC-8715-2A32ABC36544}">
      <dgm:prSet/>
      <dgm:spPr/>
      <dgm:t>
        <a:bodyPr/>
        <a:lstStyle/>
        <a:p>
          <a:endParaRPr lang="en-US"/>
        </a:p>
      </dgm:t>
    </dgm:pt>
    <dgm:pt modelId="{5E88F19A-D09D-4BA5-BA2A-14531C55D3F0}">
      <dgm:prSet phldrT="[Text]" custT="1"/>
      <dgm:spPr>
        <a:solidFill>
          <a:schemeClr val="accent6">
            <a:lumMod val="60000"/>
            <a:lumOff val="40000"/>
          </a:schemeClr>
        </a:solidFill>
      </dgm:spPr>
      <dgm:t>
        <a:bodyPr/>
        <a:lstStyle/>
        <a:p>
          <a:r>
            <a:rPr lang="uk-UA" sz="1800" b="1" dirty="0">
              <a:latin typeface="Calibri" panose="020F0502020204030204" pitchFamily="34" charset="0"/>
              <a:cs typeface="Calibri" panose="020F0502020204030204" pitchFamily="34" charset="0"/>
            </a:rPr>
            <a:t>ВСІ ПРАЦІВНИКИ ЩОРІЧНО</a:t>
          </a:r>
        </a:p>
        <a:p>
          <a:endParaRPr lang="uk-UA" sz="1400" dirty="0">
            <a:latin typeface="Calibri" panose="020F0502020204030204" pitchFamily="34" charset="0"/>
            <a:cs typeface="Calibri" panose="020F0502020204030204" pitchFamily="34" charset="0"/>
          </a:endParaRPr>
        </a:p>
        <a:p>
          <a:r>
            <a:rPr lang="uk-UA" sz="1400" dirty="0">
              <a:latin typeface="Calibri" panose="020F0502020204030204" pitchFamily="34" charset="0"/>
              <a:cs typeface="Calibri" panose="020F0502020204030204" pitchFamily="34" charset="0"/>
            </a:rPr>
            <a:t>декларують наявність або відсутність КОІ один раз на рік в рамках щорічного декларування</a:t>
          </a:r>
          <a:endParaRPr lang="en-US" sz="1400" dirty="0">
            <a:latin typeface="Calibri" panose="020F0502020204030204" pitchFamily="34" charset="0"/>
            <a:cs typeface="Calibri" panose="020F0502020204030204" pitchFamily="34" charset="0"/>
          </a:endParaRPr>
        </a:p>
      </dgm:t>
    </dgm:pt>
    <dgm:pt modelId="{AEB005C0-4242-4B74-8E34-D9B6E918A460}" type="sibTrans" cxnId="{267C92EF-5974-48E6-9D81-B7ACA651D716}">
      <dgm:prSet/>
      <dgm:spPr/>
      <dgm:t>
        <a:bodyPr/>
        <a:lstStyle/>
        <a:p>
          <a:endParaRPr lang="en-US"/>
        </a:p>
      </dgm:t>
    </dgm:pt>
    <dgm:pt modelId="{9CFCE5C3-0D83-4AB7-B677-EDA9C7D92F66}" type="parTrans" cxnId="{267C92EF-5974-48E6-9D81-B7ACA651D716}">
      <dgm:prSet/>
      <dgm:spPr/>
      <dgm:t>
        <a:bodyPr/>
        <a:lstStyle/>
        <a:p>
          <a:endParaRPr lang="en-US"/>
        </a:p>
      </dgm:t>
    </dgm:pt>
    <dgm:pt modelId="{F2E61EFC-4C24-4929-9E56-148BEFEBD6DA}" type="pres">
      <dgm:prSet presAssocID="{E607FB14-EB75-4208-AD7C-33BF7CA1CD6C}" presName="CompostProcess" presStyleCnt="0">
        <dgm:presLayoutVars>
          <dgm:dir/>
          <dgm:resizeHandles val="exact"/>
        </dgm:presLayoutVars>
      </dgm:prSet>
      <dgm:spPr/>
    </dgm:pt>
    <dgm:pt modelId="{D8454A58-FC42-467F-86B6-531D2987B205}" type="pres">
      <dgm:prSet presAssocID="{E607FB14-EB75-4208-AD7C-33BF7CA1CD6C}" presName="arrow" presStyleLbl="bgShp" presStyleIdx="0" presStyleCnt="1" custLinFactNeighborX="2" custLinFactNeighborY="-1330"/>
      <dgm:spPr>
        <a:solidFill>
          <a:schemeClr val="accent6">
            <a:lumMod val="75000"/>
            <a:alpha val="60000"/>
          </a:schemeClr>
        </a:solidFill>
      </dgm:spPr>
    </dgm:pt>
    <dgm:pt modelId="{192178E9-FAA3-4FC2-8580-A328648C347A}" type="pres">
      <dgm:prSet presAssocID="{E607FB14-EB75-4208-AD7C-33BF7CA1CD6C}" presName="linearProcess" presStyleCnt="0"/>
      <dgm:spPr/>
    </dgm:pt>
    <dgm:pt modelId="{77C54E93-057E-4962-A72B-ABB3E1989A1A}" type="pres">
      <dgm:prSet presAssocID="{D57BA759-67DC-4BD7-A098-26A10E53F394}" presName="textNode" presStyleLbl="node1" presStyleIdx="0" presStyleCnt="3">
        <dgm:presLayoutVars>
          <dgm:bulletEnabled val="1"/>
        </dgm:presLayoutVars>
      </dgm:prSet>
      <dgm:spPr/>
    </dgm:pt>
    <dgm:pt modelId="{144C794C-958E-4694-91C7-6C4DA4C4AA20}" type="pres">
      <dgm:prSet presAssocID="{99DC8C6B-01F6-4B5B-BE38-614B6C45AD70}" presName="sibTrans" presStyleCnt="0"/>
      <dgm:spPr/>
    </dgm:pt>
    <dgm:pt modelId="{EDDB3F19-D4F6-4D4D-B502-3DC75B4F8545}" type="pres">
      <dgm:prSet presAssocID="{5E88F19A-D09D-4BA5-BA2A-14531C55D3F0}" presName="textNode" presStyleLbl="node1" presStyleIdx="1" presStyleCnt="3">
        <dgm:presLayoutVars>
          <dgm:bulletEnabled val="1"/>
        </dgm:presLayoutVars>
      </dgm:prSet>
      <dgm:spPr/>
    </dgm:pt>
    <dgm:pt modelId="{62059AC7-7C50-4270-83FE-1896914AC228}" type="pres">
      <dgm:prSet presAssocID="{AEB005C0-4242-4B74-8E34-D9B6E918A460}" presName="sibTrans" presStyleCnt="0"/>
      <dgm:spPr/>
    </dgm:pt>
    <dgm:pt modelId="{9F6D361F-7EA9-4F3E-B3E0-888D4FB1025A}" type="pres">
      <dgm:prSet presAssocID="{9372F91D-C520-426A-A20F-2F4200245B19}" presName="textNode" presStyleLbl="node1" presStyleIdx="2" presStyleCnt="3">
        <dgm:presLayoutVars>
          <dgm:bulletEnabled val="1"/>
        </dgm:presLayoutVars>
      </dgm:prSet>
      <dgm:spPr/>
    </dgm:pt>
  </dgm:ptLst>
  <dgm:cxnLst>
    <dgm:cxn modelId="{44A66E69-D59B-4516-83AA-68DF7B6CEB25}" type="presOf" srcId="{9372F91D-C520-426A-A20F-2F4200245B19}" destId="{9F6D361F-7EA9-4F3E-B3E0-888D4FB1025A}" srcOrd="0" destOrd="0" presId="urn:microsoft.com/office/officeart/2005/8/layout/hProcess9"/>
    <dgm:cxn modelId="{3BCA1D6E-2465-46E1-82D2-01CEAA0DAA40}" srcId="{E607FB14-EB75-4208-AD7C-33BF7CA1CD6C}" destId="{D57BA759-67DC-4BD7-A098-26A10E53F394}" srcOrd="0" destOrd="0" parTransId="{0642BFD2-F475-4D69-A226-14025ED50700}" sibTransId="{99DC8C6B-01F6-4B5B-BE38-614B6C45AD70}"/>
    <dgm:cxn modelId="{9A4D37A3-F085-4AED-BB6C-6A771137CA43}" type="presOf" srcId="{D57BA759-67DC-4BD7-A098-26A10E53F394}" destId="{77C54E93-057E-4962-A72B-ABB3E1989A1A}" srcOrd="0" destOrd="0" presId="urn:microsoft.com/office/officeart/2005/8/layout/hProcess9"/>
    <dgm:cxn modelId="{1E9F81AC-38AA-4BA7-9A57-6B85EF596C88}" type="presOf" srcId="{E607FB14-EB75-4208-AD7C-33BF7CA1CD6C}" destId="{F2E61EFC-4C24-4929-9E56-148BEFEBD6DA}" srcOrd="0" destOrd="0" presId="urn:microsoft.com/office/officeart/2005/8/layout/hProcess9"/>
    <dgm:cxn modelId="{D6B497B8-30C6-4B5E-8EFF-76D3A89A8AFD}" type="presOf" srcId="{5E88F19A-D09D-4BA5-BA2A-14531C55D3F0}" destId="{EDDB3F19-D4F6-4D4D-B502-3DC75B4F8545}" srcOrd="0" destOrd="0" presId="urn:microsoft.com/office/officeart/2005/8/layout/hProcess9"/>
    <dgm:cxn modelId="{A40533D3-67B2-44CC-8715-2A32ABC36544}" srcId="{E607FB14-EB75-4208-AD7C-33BF7CA1CD6C}" destId="{9372F91D-C520-426A-A20F-2F4200245B19}" srcOrd="2" destOrd="0" parTransId="{A2A738C2-1AD6-4399-855A-DA729D5FFF22}" sibTransId="{1EAD4EAF-7BA9-49DA-AD72-AD6BAD570630}"/>
    <dgm:cxn modelId="{267C92EF-5974-48E6-9D81-B7ACA651D716}" srcId="{E607FB14-EB75-4208-AD7C-33BF7CA1CD6C}" destId="{5E88F19A-D09D-4BA5-BA2A-14531C55D3F0}" srcOrd="1" destOrd="0" parTransId="{9CFCE5C3-0D83-4AB7-B677-EDA9C7D92F66}" sibTransId="{AEB005C0-4242-4B74-8E34-D9B6E918A460}"/>
    <dgm:cxn modelId="{3E1909D2-2B3A-4AC6-AAFB-B9B79F70B380}" type="presParOf" srcId="{F2E61EFC-4C24-4929-9E56-148BEFEBD6DA}" destId="{D8454A58-FC42-467F-86B6-531D2987B205}" srcOrd="0" destOrd="0" presId="urn:microsoft.com/office/officeart/2005/8/layout/hProcess9"/>
    <dgm:cxn modelId="{E87B193E-4F63-464B-98DC-BD2CC36E357C}" type="presParOf" srcId="{F2E61EFC-4C24-4929-9E56-148BEFEBD6DA}" destId="{192178E9-FAA3-4FC2-8580-A328648C347A}" srcOrd="1" destOrd="0" presId="urn:microsoft.com/office/officeart/2005/8/layout/hProcess9"/>
    <dgm:cxn modelId="{A56F9ACF-855F-410A-B8E1-C5D0DEE2B8EA}" type="presParOf" srcId="{192178E9-FAA3-4FC2-8580-A328648C347A}" destId="{77C54E93-057E-4962-A72B-ABB3E1989A1A}" srcOrd="0" destOrd="0" presId="urn:microsoft.com/office/officeart/2005/8/layout/hProcess9"/>
    <dgm:cxn modelId="{D580D982-F4C3-40A8-8BE9-AC7C878E2DAF}" type="presParOf" srcId="{192178E9-FAA3-4FC2-8580-A328648C347A}" destId="{144C794C-958E-4694-91C7-6C4DA4C4AA20}" srcOrd="1" destOrd="0" presId="urn:microsoft.com/office/officeart/2005/8/layout/hProcess9"/>
    <dgm:cxn modelId="{6E5B1352-07D3-4022-9A71-EF4F6A340219}" type="presParOf" srcId="{192178E9-FAA3-4FC2-8580-A328648C347A}" destId="{EDDB3F19-D4F6-4D4D-B502-3DC75B4F8545}" srcOrd="2" destOrd="0" presId="urn:microsoft.com/office/officeart/2005/8/layout/hProcess9"/>
    <dgm:cxn modelId="{65F16D69-0908-436B-98EA-BA292116DAE0}" type="presParOf" srcId="{192178E9-FAA3-4FC2-8580-A328648C347A}" destId="{62059AC7-7C50-4270-83FE-1896914AC228}" srcOrd="3" destOrd="0" presId="urn:microsoft.com/office/officeart/2005/8/layout/hProcess9"/>
    <dgm:cxn modelId="{BDAE9E5E-3E38-41FF-A35B-6BC361D48425}" type="presParOf" srcId="{192178E9-FAA3-4FC2-8580-A328648C347A}" destId="{9F6D361F-7EA9-4F3E-B3E0-888D4FB1025A}"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54A58-FC42-467F-86B6-531D2987B205}">
      <dsp:nvSpPr>
        <dsp:cNvPr id="0" name=""/>
        <dsp:cNvSpPr/>
      </dsp:nvSpPr>
      <dsp:spPr>
        <a:xfrm>
          <a:off x="764594" y="0"/>
          <a:ext cx="8665398" cy="5418667"/>
        </a:xfrm>
        <a:prstGeom prst="rightArrow">
          <a:avLst/>
        </a:prstGeom>
        <a:solidFill>
          <a:schemeClr val="accent6">
            <a:lumMod val="75000"/>
            <a:alpha val="60000"/>
          </a:schemeClr>
        </a:solidFill>
        <a:ln>
          <a:noFill/>
        </a:ln>
        <a:effectLst/>
      </dsp:spPr>
      <dsp:style>
        <a:lnRef idx="0">
          <a:scrgbClr r="0" g="0" b="0"/>
        </a:lnRef>
        <a:fillRef idx="1">
          <a:scrgbClr r="0" g="0" b="0"/>
        </a:fillRef>
        <a:effectRef idx="0">
          <a:scrgbClr r="0" g="0" b="0"/>
        </a:effectRef>
        <a:fontRef idx="minor"/>
      </dsp:style>
    </dsp:sp>
    <dsp:sp modelId="{77C54E93-057E-4962-A72B-ABB3E1989A1A}">
      <dsp:nvSpPr>
        <dsp:cNvPr id="0" name=""/>
        <dsp:cNvSpPr/>
      </dsp:nvSpPr>
      <dsp:spPr>
        <a:xfrm>
          <a:off x="0" y="1625600"/>
          <a:ext cx="3058376" cy="2167466"/>
        </a:xfrm>
        <a:prstGeom prst="roundRect">
          <a:avLst/>
        </a:prstGeom>
        <a:solidFill>
          <a:schemeClr val="accent1">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solidFill>
                <a:schemeClr val="tx1"/>
              </a:solidFill>
              <a:latin typeface="Calibri" panose="020F0502020204030204" pitchFamily="34" charset="0"/>
              <a:cs typeface="Calibri" panose="020F0502020204030204" pitchFamily="34" charset="0"/>
            </a:rPr>
            <a:t>РЕАЛЬНИЙ КОІ</a:t>
          </a:r>
        </a:p>
        <a:p>
          <a:pPr marL="0" lvl="0" indent="0" algn="ctr" defTabSz="800100">
            <a:lnSpc>
              <a:spcPct val="90000"/>
            </a:lnSpc>
            <a:spcBef>
              <a:spcPct val="0"/>
            </a:spcBef>
            <a:spcAft>
              <a:spcPct val="35000"/>
            </a:spcAft>
            <a:buNone/>
          </a:pPr>
          <a:endParaRPr lang="uk-UA" sz="1400" kern="1200" dirty="0">
            <a:solidFill>
              <a:schemeClr val="tx1"/>
            </a:solidFill>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kern="1200" dirty="0">
              <a:solidFill>
                <a:schemeClr val="tx1"/>
              </a:solidFill>
              <a:latin typeface="Calibri" panose="020F0502020204030204" pitchFamily="34" charset="0"/>
              <a:cs typeface="Calibri" panose="020F0502020204030204" pitchFamily="34" charset="0"/>
            </a:rPr>
            <a:t>Особисті інтереси працівника фактично впливають на його роботу</a:t>
          </a:r>
          <a:r>
            <a:rPr lang="en-US" sz="1400" kern="1200" dirty="0">
              <a:solidFill>
                <a:schemeClr val="tx1"/>
              </a:solidFill>
              <a:latin typeface="Calibri" panose="020F0502020204030204" pitchFamily="34" charset="0"/>
              <a:cs typeface="Calibri" panose="020F0502020204030204" pitchFamily="34" charset="0"/>
            </a:rPr>
            <a:t> </a:t>
          </a:r>
          <a:r>
            <a:rPr lang="uk-UA" sz="1400" kern="1200" dirty="0">
              <a:solidFill>
                <a:schemeClr val="tx1"/>
              </a:solidFill>
              <a:latin typeface="Calibri" panose="020F0502020204030204" pitchFamily="34" charset="0"/>
              <a:cs typeface="Calibri" panose="020F0502020204030204" pitchFamily="34" charset="0"/>
            </a:rPr>
            <a:t>та виконання трудових </a:t>
          </a:r>
          <a:r>
            <a:rPr lang="uk-UA" sz="1400" kern="1200" dirty="0" err="1">
              <a:solidFill>
                <a:schemeClr val="tx1"/>
              </a:solidFill>
              <a:latin typeface="Calibri" panose="020F0502020204030204" pitchFamily="34" charset="0"/>
              <a:cs typeface="Calibri" panose="020F0502020204030204" pitchFamily="34" charset="0"/>
            </a:rPr>
            <a:t>обов</a:t>
          </a:r>
          <a:r>
            <a:rPr lang="en-US" sz="1400" kern="1200" dirty="0">
              <a:solidFill>
                <a:schemeClr val="tx1"/>
              </a:solidFill>
              <a:latin typeface="Calibri" panose="020F0502020204030204" pitchFamily="34" charset="0"/>
              <a:cs typeface="Calibri" panose="020F0502020204030204" pitchFamily="34" charset="0"/>
            </a:rPr>
            <a:t>’</a:t>
          </a:r>
          <a:r>
            <a:rPr lang="uk-UA" sz="1400" kern="1200" dirty="0" err="1">
              <a:solidFill>
                <a:schemeClr val="tx1"/>
              </a:solidFill>
              <a:latin typeface="Calibri" panose="020F0502020204030204" pitchFamily="34" charset="0"/>
              <a:cs typeface="Calibri" panose="020F0502020204030204" pitchFamily="34" charset="0"/>
            </a:rPr>
            <a:t>язків</a:t>
          </a:r>
          <a:r>
            <a:rPr lang="uk-UA" sz="1400" kern="1200" dirty="0">
              <a:solidFill>
                <a:schemeClr val="tx1"/>
              </a:solidFill>
              <a:latin typeface="Calibri" panose="020F0502020204030204" pitchFamily="34" charset="0"/>
              <a:cs typeface="Calibri" panose="020F0502020204030204" pitchFamily="34" charset="0"/>
            </a:rPr>
            <a:t> </a:t>
          </a:r>
          <a:endParaRPr lang="en-US" sz="1400" kern="1200" dirty="0">
            <a:solidFill>
              <a:schemeClr val="tx1"/>
            </a:solidFill>
            <a:latin typeface="Calibri" panose="020F0502020204030204" pitchFamily="34" charset="0"/>
            <a:cs typeface="Calibri" panose="020F0502020204030204" pitchFamily="34" charset="0"/>
          </a:endParaRPr>
        </a:p>
      </dsp:txBody>
      <dsp:txXfrm>
        <a:off x="105807" y="1731407"/>
        <a:ext cx="2846762" cy="1955852"/>
      </dsp:txXfrm>
    </dsp:sp>
    <dsp:sp modelId="{EDDB3F19-D4F6-4D4D-B502-3DC75B4F8545}">
      <dsp:nvSpPr>
        <dsp:cNvPr id="0" name=""/>
        <dsp:cNvSpPr/>
      </dsp:nvSpPr>
      <dsp:spPr>
        <a:xfrm>
          <a:off x="3568105" y="1625600"/>
          <a:ext cx="3058376" cy="2167466"/>
        </a:xfrm>
        <a:prstGeom prst="roundRect">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solidFill>
                <a:schemeClr val="tx1"/>
              </a:solidFill>
              <a:latin typeface="Calibri" panose="020F0502020204030204" pitchFamily="34" charset="0"/>
              <a:cs typeface="Calibri" panose="020F0502020204030204" pitchFamily="34" charset="0"/>
            </a:rPr>
            <a:t>МОЖЛИВИЙ КОІ</a:t>
          </a:r>
        </a:p>
        <a:p>
          <a:pPr marL="0" lvl="0" indent="0" algn="ctr" defTabSz="800100">
            <a:lnSpc>
              <a:spcPct val="90000"/>
            </a:lnSpc>
            <a:spcBef>
              <a:spcPct val="0"/>
            </a:spcBef>
            <a:spcAft>
              <a:spcPct val="35000"/>
            </a:spcAft>
            <a:buNone/>
          </a:pPr>
          <a:endParaRPr lang="uk-UA" sz="1400" kern="1200" dirty="0">
            <a:solidFill>
              <a:schemeClr val="tx1"/>
            </a:solidFill>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kern="1200" dirty="0">
              <a:solidFill>
                <a:schemeClr val="tx1"/>
              </a:solidFill>
              <a:latin typeface="Calibri" panose="020F0502020204030204" pitchFamily="34" charset="0"/>
              <a:cs typeface="Calibri" panose="020F0502020204030204" pitchFamily="34" charset="0"/>
            </a:rPr>
            <a:t>Якщо є сумніви, їх потрібно адресувати у </a:t>
          </a:r>
          <a:r>
            <a:rPr lang="uk-UA" sz="1400" kern="1200" dirty="0" err="1">
              <a:solidFill>
                <a:schemeClr val="tx1"/>
              </a:solidFill>
              <a:latin typeface="Calibri" panose="020F0502020204030204" pitchFamily="34" charset="0"/>
              <a:cs typeface="Calibri" panose="020F0502020204030204" pitchFamily="34" charset="0"/>
            </a:rPr>
            <a:t>Комплаєнс</a:t>
          </a:r>
          <a:r>
            <a:rPr lang="uk-UA" sz="1400" kern="1200" dirty="0">
              <a:solidFill>
                <a:schemeClr val="tx1"/>
              </a:solidFill>
              <a:latin typeface="Calibri" panose="020F0502020204030204" pitchFamily="34" charset="0"/>
              <a:cs typeface="Calibri" panose="020F0502020204030204" pitchFamily="34" charset="0"/>
            </a:rPr>
            <a:t> чи інший контрольний підрозділ</a:t>
          </a:r>
          <a:endParaRPr lang="en-US" sz="1400" kern="1200" dirty="0">
            <a:solidFill>
              <a:schemeClr val="tx1"/>
            </a:solidFill>
            <a:latin typeface="Calibri" panose="020F0502020204030204" pitchFamily="34" charset="0"/>
            <a:cs typeface="Calibri" panose="020F0502020204030204" pitchFamily="34" charset="0"/>
          </a:endParaRPr>
        </a:p>
      </dsp:txBody>
      <dsp:txXfrm>
        <a:off x="3673912" y="1731407"/>
        <a:ext cx="2846762" cy="1955852"/>
      </dsp:txXfrm>
    </dsp:sp>
    <dsp:sp modelId="{9F6D361F-7EA9-4F3E-B3E0-888D4FB1025A}">
      <dsp:nvSpPr>
        <dsp:cNvPr id="0" name=""/>
        <dsp:cNvSpPr/>
      </dsp:nvSpPr>
      <dsp:spPr>
        <a:xfrm>
          <a:off x="7136210" y="1616366"/>
          <a:ext cx="3058376" cy="2167466"/>
        </a:xfrm>
        <a:prstGeom prst="roundRect">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solidFill>
                <a:schemeClr val="tx1"/>
              </a:solidFill>
              <a:latin typeface="Calibri" panose="020F0502020204030204" pitchFamily="34" charset="0"/>
              <a:cs typeface="Calibri" panose="020F0502020204030204" pitchFamily="34" charset="0"/>
            </a:rPr>
            <a:t>ПОТЕНЦІЙНИЙ КОІ</a:t>
          </a:r>
        </a:p>
        <a:p>
          <a:pPr marL="0" lvl="0" indent="0" algn="ctr" defTabSz="800100">
            <a:lnSpc>
              <a:spcPct val="90000"/>
            </a:lnSpc>
            <a:spcBef>
              <a:spcPct val="0"/>
            </a:spcBef>
            <a:spcAft>
              <a:spcPct val="35000"/>
            </a:spcAft>
            <a:buNone/>
          </a:pPr>
          <a:endParaRPr lang="uk-UA" sz="1400" kern="1200" dirty="0">
            <a:solidFill>
              <a:schemeClr val="tx1"/>
            </a:solidFill>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kern="1200" dirty="0">
              <a:solidFill>
                <a:schemeClr val="tx1"/>
              </a:solidFill>
              <a:latin typeface="Calibri" panose="020F0502020204030204" pitchFamily="34" charset="0"/>
              <a:cs typeface="Calibri" panose="020F0502020204030204" pitchFamily="34" charset="0"/>
            </a:rPr>
            <a:t>Особисті інтереси працівника можуть у майбутньому вплинути на роботу та виконання трудових повноважень</a:t>
          </a:r>
          <a:endParaRPr lang="en-US" sz="1400" b="1" kern="1200" dirty="0">
            <a:solidFill>
              <a:schemeClr val="tx1"/>
            </a:solidFill>
            <a:latin typeface="Calibri" panose="020F0502020204030204" pitchFamily="34" charset="0"/>
            <a:cs typeface="Calibri" panose="020F0502020204030204" pitchFamily="34" charset="0"/>
          </a:endParaRPr>
        </a:p>
      </dsp:txBody>
      <dsp:txXfrm>
        <a:off x="7242017" y="1722173"/>
        <a:ext cx="2846762" cy="19558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6ABACF-5997-44F5-B347-13457DA262CC}">
      <dsp:nvSpPr>
        <dsp:cNvPr id="0" name=""/>
        <dsp:cNvSpPr/>
      </dsp:nvSpPr>
      <dsp:spPr>
        <a:xfrm rot="5400000">
          <a:off x="2990548" y="183112"/>
          <a:ext cx="1961839" cy="1706800"/>
        </a:xfrm>
        <a:prstGeom prst="hexagon">
          <a:avLst>
            <a:gd name="adj" fmla="val 25000"/>
            <a:gd name="vf" fmla="val 115470"/>
          </a:avLst>
        </a:prstGeom>
        <a:solidFill>
          <a:schemeClr val="accent6">
            <a:lumMod val="75000"/>
            <a:alpha val="88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Керівник філії дає вказівку підлеглим ремонтувати авто виключно на СТО молодшого брата</a:t>
          </a:r>
          <a:endParaRPr lang="en-US" sz="1200" kern="1200" dirty="0">
            <a:latin typeface="Calibri" panose="020F0502020204030204" pitchFamily="34" charset="0"/>
            <a:cs typeface="Calibri" panose="020F0502020204030204" pitchFamily="34" charset="0"/>
          </a:endParaRPr>
        </a:p>
      </dsp:txBody>
      <dsp:txXfrm rot="-5400000">
        <a:off x="3384043" y="361313"/>
        <a:ext cx="1174848" cy="1350399"/>
      </dsp:txXfrm>
    </dsp:sp>
    <dsp:sp modelId="{3D493A3A-A111-42DD-9A27-94EA80CF5168}">
      <dsp:nvSpPr>
        <dsp:cNvPr id="0" name=""/>
        <dsp:cNvSpPr/>
      </dsp:nvSpPr>
      <dsp:spPr>
        <a:xfrm>
          <a:off x="4876661" y="447960"/>
          <a:ext cx="2189412" cy="1177103"/>
        </a:xfrm>
        <a:prstGeom prst="rect">
          <a:avLst/>
        </a:prstGeom>
        <a:noFill/>
        <a:ln>
          <a:noFill/>
        </a:ln>
        <a:effectLst/>
      </dsp:spPr>
      <dsp:style>
        <a:lnRef idx="0">
          <a:scrgbClr r="0" g="0" b="0"/>
        </a:lnRef>
        <a:fillRef idx="0">
          <a:scrgbClr r="0" g="0" b="0"/>
        </a:fillRef>
        <a:effectRef idx="0">
          <a:scrgbClr r="0" g="0" b="0"/>
        </a:effectRef>
        <a:fontRef idx="minor"/>
      </dsp:style>
    </dsp:sp>
    <dsp:sp modelId="{76457EDA-89D5-445C-802F-0A7ED62EE21D}">
      <dsp:nvSpPr>
        <dsp:cNvPr id="0" name=""/>
        <dsp:cNvSpPr/>
      </dsp:nvSpPr>
      <dsp:spPr>
        <a:xfrm rot="5400000">
          <a:off x="1147204" y="183112"/>
          <a:ext cx="1961839" cy="1706800"/>
        </a:xfrm>
        <a:prstGeom prst="hexagon">
          <a:avLst>
            <a:gd name="adj" fmla="val 2500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Фахівець надає переваги в роботі з компанією кращого друга, віддає їм кращі проекти</a:t>
          </a:r>
          <a:endParaRPr lang="en-US" sz="1200" kern="1200" dirty="0">
            <a:latin typeface="Calibri" panose="020F0502020204030204" pitchFamily="34" charset="0"/>
            <a:cs typeface="Calibri" panose="020F0502020204030204" pitchFamily="34" charset="0"/>
          </a:endParaRPr>
        </a:p>
      </dsp:txBody>
      <dsp:txXfrm rot="-5400000">
        <a:off x="1540699" y="361313"/>
        <a:ext cx="1174848" cy="1350399"/>
      </dsp:txXfrm>
    </dsp:sp>
    <dsp:sp modelId="{3EBEB92F-398C-4C24-8920-B1D68DE74B35}">
      <dsp:nvSpPr>
        <dsp:cNvPr id="0" name=""/>
        <dsp:cNvSpPr/>
      </dsp:nvSpPr>
      <dsp:spPr>
        <a:xfrm rot="5400000">
          <a:off x="2065345" y="1865428"/>
          <a:ext cx="1961839" cy="1706800"/>
        </a:xfrm>
        <a:prstGeom prst="hexagon">
          <a:avLst>
            <a:gd name="adj" fmla="val 25000"/>
            <a:gd name="vf" fmla="val 115470"/>
          </a:avLst>
        </a:prstGeom>
        <a:solidFill>
          <a:schemeClr val="accent6">
            <a:lumMod val="75000"/>
            <a:alpha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Працівник має ФОП та інший бізнес, працює з нашими партнерами </a:t>
          </a:r>
          <a:endParaRPr lang="en-US" sz="1200" kern="1200" dirty="0">
            <a:latin typeface="Calibri" panose="020F0502020204030204" pitchFamily="34" charset="0"/>
            <a:cs typeface="Calibri" panose="020F0502020204030204" pitchFamily="34" charset="0"/>
          </a:endParaRPr>
        </a:p>
      </dsp:txBody>
      <dsp:txXfrm rot="-5400000">
        <a:off x="2458840" y="2043629"/>
        <a:ext cx="1174848" cy="1350399"/>
      </dsp:txXfrm>
    </dsp:sp>
    <dsp:sp modelId="{774905EB-B190-43F4-A8F0-1855C4631993}">
      <dsp:nvSpPr>
        <dsp:cNvPr id="0" name=""/>
        <dsp:cNvSpPr/>
      </dsp:nvSpPr>
      <dsp:spPr>
        <a:xfrm>
          <a:off x="3451" y="2120781"/>
          <a:ext cx="2118786" cy="1177103"/>
        </a:xfrm>
        <a:prstGeom prst="rect">
          <a:avLst/>
        </a:prstGeom>
        <a:noFill/>
        <a:ln>
          <a:noFill/>
        </a:ln>
        <a:effectLst/>
      </dsp:spPr>
      <dsp:style>
        <a:lnRef idx="0">
          <a:scrgbClr r="0" g="0" b="0"/>
        </a:lnRef>
        <a:fillRef idx="0">
          <a:scrgbClr r="0" g="0" b="0"/>
        </a:fillRef>
        <a:effectRef idx="0">
          <a:scrgbClr r="0" g="0" b="0"/>
        </a:effectRef>
        <a:fontRef idx="minor"/>
      </dsp:style>
    </dsp:sp>
    <dsp:sp modelId="{FBF920F4-56CA-4041-AA63-559C12CCC725}">
      <dsp:nvSpPr>
        <dsp:cNvPr id="0" name=""/>
        <dsp:cNvSpPr/>
      </dsp:nvSpPr>
      <dsp:spPr>
        <a:xfrm rot="5400000">
          <a:off x="3901077" y="1790494"/>
          <a:ext cx="1977063" cy="1837677"/>
        </a:xfrm>
        <a:prstGeom prst="hexagon">
          <a:avLst>
            <a:gd name="adj" fmla="val 2500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endParaRPr lang="en-US" sz="1200" kern="1200" dirty="0">
            <a:latin typeface="Calibri" panose="020F0502020204030204" pitchFamily="34" charset="0"/>
            <a:cs typeface="Calibri" panose="020F0502020204030204" pitchFamily="34" charset="0"/>
          </a:endParaRPr>
        </a:p>
      </dsp:txBody>
      <dsp:txXfrm rot="-5400000">
        <a:off x="4266253" y="2038696"/>
        <a:ext cx="1246711" cy="1341273"/>
      </dsp:txXfrm>
    </dsp:sp>
    <dsp:sp modelId="{032C9B1E-80ED-4ECC-AD9F-C05626CB5378}">
      <dsp:nvSpPr>
        <dsp:cNvPr id="0" name=""/>
        <dsp:cNvSpPr/>
      </dsp:nvSpPr>
      <dsp:spPr>
        <a:xfrm rot="5400000">
          <a:off x="2990548" y="3528754"/>
          <a:ext cx="1961839" cy="1706800"/>
        </a:xfrm>
        <a:prstGeom prst="hexagon">
          <a:avLst>
            <a:gd name="adj" fmla="val 2500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Партнер-постачальник дарує керівнику департаменту </a:t>
          </a:r>
          <a:r>
            <a:rPr lang="uk-UA" sz="1200" kern="1200" dirty="0" err="1">
              <a:latin typeface="Calibri" panose="020F0502020204030204" pitchFamily="34" charset="0"/>
              <a:cs typeface="Calibri" panose="020F0502020204030204" pitchFamily="34" charset="0"/>
            </a:rPr>
            <a:t>закупівель</a:t>
          </a:r>
          <a:r>
            <a:rPr lang="uk-UA" sz="1200" kern="1200" dirty="0">
              <a:latin typeface="Calibri" panose="020F0502020204030204" pitchFamily="34" charset="0"/>
              <a:cs typeface="Calibri" panose="020F0502020204030204" pitchFamily="34" charset="0"/>
            </a:rPr>
            <a:t> путівку вартістю 2000 </a:t>
          </a:r>
          <a:r>
            <a:rPr lang="uk-UA" sz="1200" kern="1200" dirty="0" err="1">
              <a:latin typeface="Calibri" panose="020F0502020204030204" pitchFamily="34" charset="0"/>
              <a:cs typeface="Calibri" panose="020F0502020204030204" pitchFamily="34" charset="0"/>
            </a:rPr>
            <a:t>у.о</a:t>
          </a:r>
          <a:r>
            <a:rPr lang="uk-UA" sz="1200" kern="1200" dirty="0">
              <a:latin typeface="Calibri" panose="020F0502020204030204" pitchFamily="34" charset="0"/>
              <a:cs typeface="Calibri" panose="020F0502020204030204" pitchFamily="34" charset="0"/>
            </a:rPr>
            <a:t>.</a:t>
          </a:r>
          <a:endParaRPr lang="en-US" sz="1200" kern="1200" dirty="0">
            <a:latin typeface="Calibri" panose="020F0502020204030204" pitchFamily="34" charset="0"/>
            <a:cs typeface="Calibri" panose="020F0502020204030204" pitchFamily="34" charset="0"/>
          </a:endParaRPr>
        </a:p>
      </dsp:txBody>
      <dsp:txXfrm rot="-5400000">
        <a:off x="3384043" y="3706955"/>
        <a:ext cx="1174848" cy="1350399"/>
      </dsp:txXfrm>
    </dsp:sp>
    <dsp:sp modelId="{D78859F1-0808-49EB-B599-C65568742DEF}">
      <dsp:nvSpPr>
        <dsp:cNvPr id="0" name=""/>
        <dsp:cNvSpPr/>
      </dsp:nvSpPr>
      <dsp:spPr>
        <a:xfrm>
          <a:off x="4876661" y="3793602"/>
          <a:ext cx="2189412" cy="1177103"/>
        </a:xfrm>
        <a:prstGeom prst="rect">
          <a:avLst/>
        </a:prstGeom>
        <a:noFill/>
        <a:ln>
          <a:noFill/>
        </a:ln>
        <a:effectLst/>
      </dsp:spPr>
      <dsp:style>
        <a:lnRef idx="0">
          <a:scrgbClr r="0" g="0" b="0"/>
        </a:lnRef>
        <a:fillRef idx="0">
          <a:scrgbClr r="0" g="0" b="0"/>
        </a:fillRef>
        <a:effectRef idx="0">
          <a:scrgbClr r="0" g="0" b="0"/>
        </a:effectRef>
        <a:fontRef idx="minor"/>
      </dsp:style>
    </dsp:sp>
    <dsp:sp modelId="{7746F1E8-2767-46C1-94AC-50CD055A6246}">
      <dsp:nvSpPr>
        <dsp:cNvPr id="0" name=""/>
        <dsp:cNvSpPr/>
      </dsp:nvSpPr>
      <dsp:spPr>
        <a:xfrm rot="5400000">
          <a:off x="1147204" y="3528754"/>
          <a:ext cx="1961839" cy="1706800"/>
        </a:xfrm>
        <a:prstGeom prst="hexagon">
          <a:avLst>
            <a:gd name="adj" fmla="val 25000"/>
            <a:gd name="vf" fmla="val 115470"/>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Керівник розбиває угоду на декілька дрібніших та укладає їх зі знайомим поза тендерною процедурою</a:t>
          </a:r>
          <a:endParaRPr lang="en-US" sz="1200" kern="1200" dirty="0">
            <a:latin typeface="Calibri" panose="020F0502020204030204" pitchFamily="34" charset="0"/>
            <a:cs typeface="Calibri" panose="020F0502020204030204" pitchFamily="34" charset="0"/>
          </a:endParaRPr>
        </a:p>
      </dsp:txBody>
      <dsp:txXfrm rot="-5400000">
        <a:off x="1540699" y="3706955"/>
        <a:ext cx="1174848" cy="13503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F3BEA8-5E3F-4304-85E9-F1AB8094DB95}">
      <dsp:nvSpPr>
        <dsp:cNvPr id="0" name=""/>
        <dsp:cNvSpPr/>
      </dsp:nvSpPr>
      <dsp:spPr>
        <a:xfrm>
          <a:off x="-5789945" y="-886356"/>
          <a:ext cx="6894554" cy="6894554"/>
        </a:xfrm>
        <a:prstGeom prst="blockArc">
          <a:avLst>
            <a:gd name="adj1" fmla="val 18900000"/>
            <a:gd name="adj2" fmla="val 2700000"/>
            <a:gd name="adj3" fmla="val 313"/>
          </a:avLst>
        </a:pr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835A5D2-3A25-4519-A5E0-67934E9B3932}">
      <dsp:nvSpPr>
        <dsp:cNvPr id="0" name=""/>
        <dsp:cNvSpPr/>
      </dsp:nvSpPr>
      <dsp:spPr>
        <a:xfrm>
          <a:off x="710911" y="663196"/>
          <a:ext cx="7346407" cy="1024368"/>
        </a:xfrm>
        <a:prstGeom prst="rect">
          <a:avLst/>
        </a:prstGeom>
        <a:solidFill>
          <a:schemeClr val="accent6">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3092" tIns="40640" rIns="40640" bIns="40640" numCol="1" spcCol="1270" anchor="ctr" anchorCtr="0">
          <a:noAutofit/>
        </a:bodyPr>
        <a:lstStyle/>
        <a:p>
          <a:pPr marL="0" lvl="0" indent="0" algn="l" defTabSz="711200">
            <a:lnSpc>
              <a:spcPct val="90000"/>
            </a:lnSpc>
            <a:spcBef>
              <a:spcPct val="0"/>
            </a:spcBef>
            <a:spcAft>
              <a:spcPct val="35000"/>
            </a:spcAft>
            <a:buNone/>
          </a:pPr>
          <a:r>
            <a:rPr lang="uk-UA" sz="1600" kern="1200" dirty="0">
              <a:solidFill>
                <a:schemeClr val="bg1"/>
              </a:solidFill>
              <a:latin typeface="Gilroy ExtraBold" panose="00000900000000000000" pitchFamily="50" charset="0"/>
              <a:ea typeface="+mj-ea"/>
              <a:cs typeface="+mj-cs"/>
            </a:rPr>
            <a:t>Вигода може бути ПРЯМА або НЕПРЯМА (наприклад, щось для члена сім'ї) </a:t>
          </a:r>
          <a:endParaRPr lang="en-US" sz="1600" kern="1200" dirty="0">
            <a:solidFill>
              <a:schemeClr val="bg1"/>
            </a:solidFill>
            <a:latin typeface="Gilroy ExtraBold" panose="00000900000000000000" pitchFamily="50" charset="0"/>
            <a:ea typeface="+mj-ea"/>
            <a:cs typeface="+mj-cs"/>
          </a:endParaRPr>
        </a:p>
      </dsp:txBody>
      <dsp:txXfrm>
        <a:off x="710911" y="663196"/>
        <a:ext cx="7346407" cy="1024368"/>
      </dsp:txXfrm>
    </dsp:sp>
    <dsp:sp modelId="{4B18C944-9986-4FB7-8219-E615EF181BB9}">
      <dsp:nvSpPr>
        <dsp:cNvPr id="0" name=""/>
        <dsp:cNvSpPr/>
      </dsp:nvSpPr>
      <dsp:spPr>
        <a:xfrm>
          <a:off x="70681" y="384138"/>
          <a:ext cx="1280460" cy="1280460"/>
        </a:xfrm>
        <a:prstGeom prst="ellipse">
          <a:avLst/>
        </a:prstGeom>
        <a:blipFill rotWithShape="0">
          <a:blip xmlns:r="http://schemas.openxmlformats.org/officeDocument/2006/relationships" r:embed="rId1"/>
          <a:srcRect/>
          <a:stretch>
            <a:fillRect l="-6000" r="-6000"/>
          </a:stretch>
        </a:blip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56610A-9C0E-4F82-A606-7AE850DDBB77}">
      <dsp:nvSpPr>
        <dsp:cNvPr id="0" name=""/>
        <dsp:cNvSpPr/>
      </dsp:nvSpPr>
      <dsp:spPr>
        <a:xfrm>
          <a:off x="1083269" y="2048736"/>
          <a:ext cx="6974049" cy="1024368"/>
        </a:xfrm>
        <a:prstGeom prst="rect">
          <a:avLst/>
        </a:prstGeom>
        <a:solidFill>
          <a:schemeClr val="accent6">
            <a:lumMod val="60000"/>
            <a:lumOff val="40000"/>
            <a:alpha val="87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3092" tIns="40640" rIns="40640" bIns="40640" numCol="1" spcCol="1270" anchor="ctr" anchorCtr="0">
          <a:noAutofit/>
        </a:bodyPr>
        <a:lstStyle/>
        <a:p>
          <a:pPr marL="0" lvl="0" indent="0" algn="l" defTabSz="711200">
            <a:lnSpc>
              <a:spcPct val="90000"/>
            </a:lnSpc>
            <a:spcBef>
              <a:spcPct val="0"/>
            </a:spcBef>
            <a:spcAft>
              <a:spcPct val="35000"/>
            </a:spcAft>
            <a:buNone/>
          </a:pPr>
          <a:r>
            <a:rPr lang="uk-UA" sz="1600" kern="1200" dirty="0">
              <a:solidFill>
                <a:schemeClr val="bg1"/>
              </a:solidFill>
              <a:latin typeface="Gilroy ExtraBold" panose="00000900000000000000" pitchFamily="50" charset="0"/>
              <a:ea typeface="+mj-ea"/>
              <a:cs typeface="+mj-cs"/>
            </a:rPr>
            <a:t>Вигода може бути НЕ ТІЛЬКИ ФІНАНСОВА (це можуть бути подарунки, подяка, послуги, знижки, навіть обіцянка чогось цінного)</a:t>
          </a:r>
          <a:endParaRPr lang="en-US" sz="1600" kern="1200" dirty="0">
            <a:solidFill>
              <a:schemeClr val="bg1"/>
            </a:solidFill>
            <a:latin typeface="Gilroy ExtraBold" panose="00000900000000000000" pitchFamily="50" charset="0"/>
            <a:ea typeface="+mj-ea"/>
            <a:cs typeface="+mj-cs"/>
          </a:endParaRPr>
        </a:p>
      </dsp:txBody>
      <dsp:txXfrm>
        <a:off x="1083269" y="2048736"/>
        <a:ext cx="6974049" cy="1024368"/>
      </dsp:txXfrm>
    </dsp:sp>
    <dsp:sp modelId="{FB10BB78-C926-41EA-A64C-2C0349F3D6A5}">
      <dsp:nvSpPr>
        <dsp:cNvPr id="0" name=""/>
        <dsp:cNvSpPr/>
      </dsp:nvSpPr>
      <dsp:spPr>
        <a:xfrm>
          <a:off x="443039" y="1920690"/>
          <a:ext cx="1280460" cy="1280460"/>
        </a:xfrm>
        <a:prstGeom prst="ellipse">
          <a:avLst/>
        </a:prstGeom>
        <a:blipFill rotWithShape="0">
          <a:blip xmlns:r="http://schemas.openxmlformats.org/officeDocument/2006/relationships" r:embed="rId2"/>
          <a:srcRect/>
          <a:stretch>
            <a:fillRect l="-9000" r="-9000"/>
          </a:stretch>
        </a:blipFill>
        <a:ln w="12700" cap="flat" cmpd="sng" algn="ctr">
          <a:solidFill>
            <a:schemeClr val="accent1">
              <a:shade val="50000"/>
              <a:hueOff val="268329"/>
              <a:satOff val="-6535"/>
              <a:lumOff val="28597"/>
              <a:alphaOff val="0"/>
            </a:schemeClr>
          </a:solidFill>
          <a:prstDash val="solid"/>
          <a:miter lim="800000"/>
        </a:ln>
        <a:effectLst/>
      </dsp:spPr>
      <dsp:style>
        <a:lnRef idx="2">
          <a:scrgbClr r="0" g="0" b="0"/>
        </a:lnRef>
        <a:fillRef idx="1">
          <a:scrgbClr r="0" g="0" b="0"/>
        </a:fillRef>
        <a:effectRef idx="0">
          <a:scrgbClr r="0" g="0" b="0"/>
        </a:effectRef>
        <a:fontRef idx="minor"/>
      </dsp:style>
    </dsp:sp>
    <dsp:sp modelId="{C8D62E14-7A27-4DA2-B812-2265B9FECAF6}">
      <dsp:nvSpPr>
        <dsp:cNvPr id="0" name=""/>
        <dsp:cNvSpPr/>
      </dsp:nvSpPr>
      <dsp:spPr>
        <a:xfrm>
          <a:off x="710911" y="3585288"/>
          <a:ext cx="7346407" cy="1024368"/>
        </a:xfrm>
        <a:prstGeom prst="rect">
          <a:avLst/>
        </a:prstGeom>
        <a:solidFill>
          <a:schemeClr val="accent6">
            <a:lumMod val="75000"/>
            <a:alpha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13092" tIns="40640" rIns="40640" bIns="40640" numCol="1" spcCol="1270" anchor="ctr" anchorCtr="0">
          <a:noAutofit/>
        </a:bodyPr>
        <a:lstStyle/>
        <a:p>
          <a:pPr marL="0" lvl="0" indent="0" algn="l" defTabSz="711200">
            <a:lnSpc>
              <a:spcPct val="90000"/>
            </a:lnSpc>
            <a:spcBef>
              <a:spcPct val="0"/>
            </a:spcBef>
            <a:spcAft>
              <a:spcPct val="35000"/>
            </a:spcAft>
            <a:buNone/>
          </a:pPr>
          <a:r>
            <a:rPr lang="uk-UA" sz="1600" kern="1200" dirty="0">
              <a:solidFill>
                <a:schemeClr val="bg1"/>
              </a:solidFill>
              <a:latin typeface="Gilroy ExtraBold" panose="00000900000000000000" pitchFamily="50" charset="0"/>
              <a:ea typeface="+mj-ea"/>
              <a:cs typeface="+mj-cs"/>
            </a:rPr>
            <a:t>Вигода на перший погляд може здаватись дуже теоретичною – наприклад, у випадку, коли Ви співпрацюєте з дружиною або членом сім'ї</a:t>
          </a:r>
          <a:endParaRPr lang="en-US" sz="1600" kern="1200" dirty="0">
            <a:solidFill>
              <a:schemeClr val="bg1"/>
            </a:solidFill>
            <a:latin typeface="Gilroy ExtraBold" panose="00000900000000000000" pitchFamily="50" charset="0"/>
            <a:ea typeface="+mj-ea"/>
            <a:cs typeface="+mj-cs"/>
          </a:endParaRPr>
        </a:p>
      </dsp:txBody>
      <dsp:txXfrm>
        <a:off x="710911" y="3585288"/>
        <a:ext cx="7346407" cy="1024368"/>
      </dsp:txXfrm>
    </dsp:sp>
    <dsp:sp modelId="{6D6507D3-47CD-422B-BDC4-CD91A716C85B}">
      <dsp:nvSpPr>
        <dsp:cNvPr id="0" name=""/>
        <dsp:cNvSpPr/>
      </dsp:nvSpPr>
      <dsp:spPr>
        <a:xfrm>
          <a:off x="70681" y="3457242"/>
          <a:ext cx="1280460" cy="1280460"/>
        </a:xfrm>
        <a:prstGeom prst="ellipse">
          <a:avLst/>
        </a:prstGeom>
        <a:blipFill rotWithShape="0">
          <a:blip xmlns:r="http://schemas.openxmlformats.org/officeDocument/2006/relationships" r:embed="rId3"/>
          <a:srcRect/>
          <a:stretch>
            <a:fillRect l="-36000" r="-36000"/>
          </a:stretch>
        </a:blipFill>
        <a:ln w="12700" cap="flat" cmpd="sng" algn="ctr">
          <a:solidFill>
            <a:schemeClr val="accent1">
              <a:shade val="50000"/>
              <a:hueOff val="268329"/>
              <a:satOff val="-6535"/>
              <a:lumOff val="28597"/>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54A58-FC42-467F-86B6-531D2987B205}">
      <dsp:nvSpPr>
        <dsp:cNvPr id="0" name=""/>
        <dsp:cNvSpPr/>
      </dsp:nvSpPr>
      <dsp:spPr>
        <a:xfrm>
          <a:off x="764767" y="0"/>
          <a:ext cx="8665398" cy="5418667"/>
        </a:xfrm>
        <a:prstGeom prst="rightArrow">
          <a:avLst/>
        </a:prstGeom>
        <a:solidFill>
          <a:schemeClr val="accent6">
            <a:lumMod val="75000"/>
            <a:alpha val="60000"/>
          </a:scheme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77C54E93-057E-4962-A72B-ABB3E1989A1A}">
      <dsp:nvSpPr>
        <dsp:cNvPr id="0" name=""/>
        <dsp:cNvSpPr/>
      </dsp:nvSpPr>
      <dsp:spPr>
        <a:xfrm>
          <a:off x="0" y="1625600"/>
          <a:ext cx="3058376" cy="2167466"/>
        </a:xfrm>
        <a:prstGeom prst="roundRect">
          <a:avLst/>
        </a:prstGeom>
        <a:solidFill>
          <a:schemeClr val="accent6">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latin typeface="Calibri" panose="020F0502020204030204" pitchFamily="34" charset="0"/>
              <a:cs typeface="Calibri" panose="020F0502020204030204" pitchFamily="34" charset="0"/>
            </a:rPr>
            <a:t>НОВІ ПРАЦІВНИКИ</a:t>
          </a:r>
          <a:endParaRPr lang="uk-UA" sz="1400" kern="1200" dirty="0">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kern="1200" dirty="0">
              <a:latin typeface="Calibri" panose="020F0502020204030204" pitchFamily="34" charset="0"/>
              <a:cs typeface="Calibri" panose="020F0502020204030204" pitchFamily="34" charset="0"/>
            </a:rPr>
            <a:t>декларують наявність або відсутність КОІ при прийомі на роботу</a:t>
          </a:r>
          <a:endParaRPr lang="en-US" sz="1400" kern="1200" dirty="0">
            <a:latin typeface="Calibri" panose="020F0502020204030204" pitchFamily="34" charset="0"/>
            <a:cs typeface="Calibri" panose="020F0502020204030204" pitchFamily="34" charset="0"/>
          </a:endParaRPr>
        </a:p>
      </dsp:txBody>
      <dsp:txXfrm>
        <a:off x="105807" y="1731407"/>
        <a:ext cx="2846762" cy="1955852"/>
      </dsp:txXfrm>
    </dsp:sp>
    <dsp:sp modelId="{EDDB3F19-D4F6-4D4D-B502-3DC75B4F8545}">
      <dsp:nvSpPr>
        <dsp:cNvPr id="0" name=""/>
        <dsp:cNvSpPr/>
      </dsp:nvSpPr>
      <dsp:spPr>
        <a:xfrm>
          <a:off x="3568105" y="1625600"/>
          <a:ext cx="3058376" cy="2167466"/>
        </a:xfrm>
        <a:prstGeom prst="roundRect">
          <a:avLst/>
        </a:prstGeom>
        <a:solidFill>
          <a:schemeClr val="accent6">
            <a:lumMod val="60000"/>
            <a:lumOff val="40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latin typeface="Calibri" panose="020F0502020204030204" pitchFamily="34" charset="0"/>
              <a:cs typeface="Calibri" panose="020F0502020204030204" pitchFamily="34" charset="0"/>
            </a:rPr>
            <a:t>ВСІ ПРАЦІВНИКИ ЩОРІЧНО</a:t>
          </a:r>
        </a:p>
        <a:p>
          <a:pPr marL="0" lvl="0" indent="0" algn="ctr" defTabSz="800100">
            <a:lnSpc>
              <a:spcPct val="90000"/>
            </a:lnSpc>
            <a:spcBef>
              <a:spcPct val="0"/>
            </a:spcBef>
            <a:spcAft>
              <a:spcPct val="35000"/>
            </a:spcAft>
            <a:buNone/>
          </a:pPr>
          <a:endParaRPr lang="uk-UA" sz="1400" kern="1200" dirty="0">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kern="1200" dirty="0">
              <a:latin typeface="Calibri" panose="020F0502020204030204" pitchFamily="34" charset="0"/>
              <a:cs typeface="Calibri" panose="020F0502020204030204" pitchFamily="34" charset="0"/>
            </a:rPr>
            <a:t>декларують наявність або відсутність КОІ один раз на рік в рамках щорічного декларування</a:t>
          </a:r>
          <a:endParaRPr lang="en-US" sz="1400" kern="1200" dirty="0">
            <a:latin typeface="Calibri" panose="020F0502020204030204" pitchFamily="34" charset="0"/>
            <a:cs typeface="Calibri" panose="020F0502020204030204" pitchFamily="34" charset="0"/>
          </a:endParaRPr>
        </a:p>
      </dsp:txBody>
      <dsp:txXfrm>
        <a:off x="3673912" y="1731407"/>
        <a:ext cx="2846762" cy="1955852"/>
      </dsp:txXfrm>
    </dsp:sp>
    <dsp:sp modelId="{9F6D361F-7EA9-4F3E-B3E0-888D4FB1025A}">
      <dsp:nvSpPr>
        <dsp:cNvPr id="0" name=""/>
        <dsp:cNvSpPr/>
      </dsp:nvSpPr>
      <dsp:spPr>
        <a:xfrm>
          <a:off x="7136210" y="1625600"/>
          <a:ext cx="3058376" cy="2167466"/>
        </a:xfrm>
        <a:prstGeom prst="roundRect">
          <a:avLst/>
        </a:prstGeom>
        <a:solidFill>
          <a:schemeClr val="accent6">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uk-UA" sz="1800" b="1" kern="1200" dirty="0">
              <a:latin typeface="Calibri" panose="020F0502020204030204" pitchFamily="34" charset="0"/>
              <a:cs typeface="Calibri" panose="020F0502020204030204" pitchFamily="34" charset="0"/>
            </a:rPr>
            <a:t>ВСІ ПРАЦІВНИКИ </a:t>
          </a:r>
          <a:r>
            <a:rPr lang="en-US" sz="1800" b="1" kern="1200" dirty="0">
              <a:latin typeface="Calibri" panose="020F0502020204030204" pitchFamily="34" charset="0"/>
              <a:cs typeface="Calibri" panose="020F0502020204030204" pitchFamily="34" charset="0"/>
            </a:rPr>
            <a:t>AD-HOC</a:t>
          </a:r>
          <a:endParaRPr lang="uk-UA" sz="1800" b="1" kern="1200" dirty="0">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endParaRPr lang="uk-UA" sz="1400" b="0" kern="1200" dirty="0">
            <a:latin typeface="Calibri" panose="020F0502020204030204" pitchFamily="34" charset="0"/>
            <a:cs typeface="Calibri" panose="020F0502020204030204" pitchFamily="34" charset="0"/>
          </a:endParaRPr>
        </a:p>
        <a:p>
          <a:pPr marL="0" lvl="0" indent="0" algn="ctr" defTabSz="800100">
            <a:lnSpc>
              <a:spcPct val="90000"/>
            </a:lnSpc>
            <a:spcBef>
              <a:spcPct val="0"/>
            </a:spcBef>
            <a:spcAft>
              <a:spcPct val="35000"/>
            </a:spcAft>
            <a:buNone/>
          </a:pPr>
          <a:r>
            <a:rPr lang="uk-UA" sz="1400" b="0" kern="1200" dirty="0">
              <a:latin typeface="Calibri" panose="020F0502020204030204" pitchFamily="34" charset="0"/>
              <a:cs typeface="Calibri" panose="020F0502020204030204" pitchFamily="34" charset="0"/>
            </a:rPr>
            <a:t>Протягом 3-х робочих днів з моменту виникнення повідомляють про новий КОІ у </a:t>
          </a:r>
          <a:r>
            <a:rPr lang="uk-UA" sz="1400" b="0" kern="1200" dirty="0" err="1">
              <a:latin typeface="Calibri" panose="020F0502020204030204" pitchFamily="34" charset="0"/>
              <a:cs typeface="Calibri" panose="020F0502020204030204" pitchFamily="34" charset="0"/>
            </a:rPr>
            <a:t>Комплаєнс</a:t>
          </a:r>
          <a:endParaRPr lang="en-US" sz="1400" b="0" kern="1200" dirty="0">
            <a:latin typeface="Calibri" panose="020F0502020204030204" pitchFamily="34" charset="0"/>
            <a:cs typeface="Calibri" panose="020F0502020204030204" pitchFamily="34" charset="0"/>
          </a:endParaRPr>
        </a:p>
      </dsp:txBody>
      <dsp:txXfrm>
        <a:off x="7242017" y="1731407"/>
        <a:ext cx="2846762" cy="1955852"/>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1263" cy="49447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05482" y="0"/>
            <a:ext cx="2911263" cy="494472"/>
          </a:xfrm>
          <a:prstGeom prst="rect">
            <a:avLst/>
          </a:prstGeom>
        </p:spPr>
        <p:txBody>
          <a:bodyPr vert="horz" lIns="91440" tIns="45720" rIns="91440" bIns="45720" rtlCol="0"/>
          <a:lstStyle>
            <a:lvl1pPr algn="r">
              <a:defRPr sz="1200"/>
            </a:lvl1pPr>
          </a:lstStyle>
          <a:p>
            <a:fld id="{B38D32A0-D8A2-4895-905E-4FB4F39FFEBF}" type="datetimeFigureOut">
              <a:rPr lang="ru-RU" smtClean="0"/>
              <a:t>12.12.2023</a:t>
            </a:fld>
            <a:endParaRPr lang="ru-RU"/>
          </a:p>
        </p:txBody>
      </p:sp>
      <p:sp>
        <p:nvSpPr>
          <p:cNvPr id="4" name="Образ слайда 3"/>
          <p:cNvSpPr>
            <a:spLocks noGrp="1" noRot="1" noChangeAspect="1"/>
          </p:cNvSpPr>
          <p:nvPr>
            <p:ph type="sldImg" idx="2"/>
          </p:nvPr>
        </p:nvSpPr>
        <p:spPr>
          <a:xfrm>
            <a:off x="403225" y="1231900"/>
            <a:ext cx="5911850" cy="3325813"/>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1830" y="4742815"/>
            <a:ext cx="5374640" cy="3880485"/>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360730"/>
            <a:ext cx="2911263" cy="49447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05482" y="9360730"/>
            <a:ext cx="2911263" cy="494470"/>
          </a:xfrm>
          <a:prstGeom prst="rect">
            <a:avLst/>
          </a:prstGeom>
        </p:spPr>
        <p:txBody>
          <a:bodyPr vert="horz" lIns="91440" tIns="45720" rIns="91440" bIns="45720" rtlCol="0" anchor="b"/>
          <a:lstStyle>
            <a:lvl1pPr algn="r">
              <a:defRPr sz="1200"/>
            </a:lvl1pPr>
          </a:lstStyle>
          <a:p>
            <a:fld id="{8DCEFAB4-2531-46EC-A705-B79DDF2419E9}" type="slidenum">
              <a:rPr lang="ru-RU" smtClean="0"/>
              <a:t>‹№›</a:t>
            </a:fld>
            <a:endParaRPr lang="ru-RU"/>
          </a:p>
        </p:txBody>
      </p:sp>
    </p:spTree>
    <p:extLst>
      <p:ext uri="{BB962C8B-B14F-4D97-AF65-F5344CB8AC3E}">
        <p14:creationId xmlns:p14="http://schemas.microsoft.com/office/powerpoint/2010/main" val="30492491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endParaRPr lang="ru-RU"/>
          </a:p>
        </p:txBody>
      </p:sp>
      <p:sp>
        <p:nvSpPr>
          <p:cNvPr id="4" name="Місце для номера слайда 3"/>
          <p:cNvSpPr>
            <a:spLocks noGrp="1"/>
          </p:cNvSpPr>
          <p:nvPr>
            <p:ph type="sldNum" sz="quarter" idx="5"/>
          </p:nvPr>
        </p:nvSpPr>
        <p:spPr/>
        <p:txBody>
          <a:bodyPr/>
          <a:lstStyle/>
          <a:p>
            <a:fld id="{C24C3EC0-361B-42FD-AB0B-6F4C0CE10FE3}" type="slidenum">
              <a:rPr lang="ru-RU" smtClean="0"/>
              <a:t>1</a:t>
            </a:fld>
            <a:endParaRPr lang="ru-RU"/>
          </a:p>
        </p:txBody>
      </p:sp>
    </p:spTree>
    <p:extLst>
      <p:ext uri="{BB962C8B-B14F-4D97-AF65-F5344CB8AC3E}">
        <p14:creationId xmlns:p14="http://schemas.microsoft.com/office/powerpoint/2010/main" val="12217118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10</a:t>
            </a:fld>
            <a:endParaRPr lang="ru-RU"/>
          </a:p>
        </p:txBody>
      </p:sp>
    </p:spTree>
    <p:extLst>
      <p:ext uri="{BB962C8B-B14F-4D97-AF65-F5344CB8AC3E}">
        <p14:creationId xmlns:p14="http://schemas.microsoft.com/office/powerpoint/2010/main" val="19646521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11</a:t>
            </a:fld>
            <a:endParaRPr lang="ru-RU"/>
          </a:p>
        </p:txBody>
      </p:sp>
    </p:spTree>
    <p:extLst>
      <p:ext uri="{BB962C8B-B14F-4D97-AF65-F5344CB8AC3E}">
        <p14:creationId xmlns:p14="http://schemas.microsoft.com/office/powerpoint/2010/main" val="2046127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12</a:t>
            </a:fld>
            <a:endParaRPr lang="ru-RU"/>
          </a:p>
        </p:txBody>
      </p:sp>
    </p:spTree>
    <p:extLst>
      <p:ext uri="{BB962C8B-B14F-4D97-AF65-F5344CB8AC3E}">
        <p14:creationId xmlns:p14="http://schemas.microsoft.com/office/powerpoint/2010/main" val="3504286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13</a:t>
            </a:fld>
            <a:endParaRPr lang="ru-RU"/>
          </a:p>
        </p:txBody>
      </p:sp>
    </p:spTree>
    <p:extLst>
      <p:ext uri="{BB962C8B-B14F-4D97-AF65-F5344CB8AC3E}">
        <p14:creationId xmlns:p14="http://schemas.microsoft.com/office/powerpoint/2010/main" val="3599019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2</a:t>
            </a:fld>
            <a:endParaRPr lang="ru-RU"/>
          </a:p>
        </p:txBody>
      </p:sp>
    </p:spTree>
    <p:extLst>
      <p:ext uri="{BB962C8B-B14F-4D97-AF65-F5344CB8AC3E}">
        <p14:creationId xmlns:p14="http://schemas.microsoft.com/office/powerpoint/2010/main" val="3649241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3</a:t>
            </a:fld>
            <a:endParaRPr lang="ru-RU"/>
          </a:p>
        </p:txBody>
      </p:sp>
    </p:spTree>
    <p:extLst>
      <p:ext uri="{BB962C8B-B14F-4D97-AF65-F5344CB8AC3E}">
        <p14:creationId xmlns:p14="http://schemas.microsoft.com/office/powerpoint/2010/main" val="169356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4</a:t>
            </a:fld>
            <a:endParaRPr lang="ru-RU"/>
          </a:p>
        </p:txBody>
      </p:sp>
    </p:spTree>
    <p:extLst>
      <p:ext uri="{BB962C8B-B14F-4D97-AF65-F5344CB8AC3E}">
        <p14:creationId xmlns:p14="http://schemas.microsoft.com/office/powerpoint/2010/main" val="1372579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5</a:t>
            </a:fld>
            <a:endParaRPr lang="ru-RU"/>
          </a:p>
        </p:txBody>
      </p:sp>
    </p:spTree>
    <p:extLst>
      <p:ext uri="{BB962C8B-B14F-4D97-AF65-F5344CB8AC3E}">
        <p14:creationId xmlns:p14="http://schemas.microsoft.com/office/powerpoint/2010/main" val="13060590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6</a:t>
            </a:fld>
            <a:endParaRPr lang="ru-RU"/>
          </a:p>
        </p:txBody>
      </p:sp>
    </p:spTree>
    <p:extLst>
      <p:ext uri="{BB962C8B-B14F-4D97-AF65-F5344CB8AC3E}">
        <p14:creationId xmlns:p14="http://schemas.microsoft.com/office/powerpoint/2010/main" val="2077864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7</a:t>
            </a:fld>
            <a:endParaRPr lang="ru-RU"/>
          </a:p>
        </p:txBody>
      </p:sp>
    </p:spTree>
    <p:extLst>
      <p:ext uri="{BB962C8B-B14F-4D97-AF65-F5344CB8AC3E}">
        <p14:creationId xmlns:p14="http://schemas.microsoft.com/office/powerpoint/2010/main" val="2400391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8</a:t>
            </a:fld>
            <a:endParaRPr lang="ru-RU"/>
          </a:p>
        </p:txBody>
      </p:sp>
    </p:spTree>
    <p:extLst>
      <p:ext uri="{BB962C8B-B14F-4D97-AF65-F5344CB8AC3E}">
        <p14:creationId xmlns:p14="http://schemas.microsoft.com/office/powerpoint/2010/main" val="20195161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dirty="0"/>
          </a:p>
        </p:txBody>
      </p:sp>
      <p:sp>
        <p:nvSpPr>
          <p:cNvPr id="4" name="Номер слайда 3"/>
          <p:cNvSpPr>
            <a:spLocks noGrp="1"/>
          </p:cNvSpPr>
          <p:nvPr>
            <p:ph type="sldNum" sz="quarter" idx="10"/>
          </p:nvPr>
        </p:nvSpPr>
        <p:spPr/>
        <p:txBody>
          <a:bodyPr/>
          <a:lstStyle/>
          <a:p>
            <a:fld id="{8DCEFAB4-2531-46EC-A705-B79DDF2419E9}" type="slidenum">
              <a:rPr lang="ru-RU" smtClean="0"/>
              <a:t>9</a:t>
            </a:fld>
            <a:endParaRPr lang="ru-RU"/>
          </a:p>
        </p:txBody>
      </p:sp>
    </p:spTree>
    <p:extLst>
      <p:ext uri="{BB962C8B-B14F-4D97-AF65-F5344CB8AC3E}">
        <p14:creationId xmlns:p14="http://schemas.microsoft.com/office/powerpoint/2010/main" val="1638539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uk-UA"/>
              <a:t>Зразок заголовка</a:t>
            </a:r>
          </a:p>
        </p:txBody>
      </p:sp>
      <p:sp>
        <p:nvSpPr>
          <p:cNvPr id="3" name="Пі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uk-UA"/>
              <a:t>Зразок підзаголовка</a:t>
            </a:r>
          </a:p>
        </p:txBody>
      </p:sp>
      <p:sp>
        <p:nvSpPr>
          <p:cNvPr id="4" name="Місце для дати 3"/>
          <p:cNvSpPr>
            <a:spLocks noGrp="1"/>
          </p:cNvSpPr>
          <p:nvPr>
            <p:ph type="dt" sz="half" idx="10"/>
          </p:nvPr>
        </p:nvSpPr>
        <p:spPr/>
        <p:txBody>
          <a:body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453096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ертикального тексту 2"/>
          <p:cNvSpPr>
            <a:spLocks noGrp="1"/>
          </p:cNvSpPr>
          <p:nvPr>
            <p:ph type="body" orient="vert" idx="1"/>
          </p:nvPr>
        </p:nvSpPr>
        <p:spPr/>
        <p:txBody>
          <a:bodyPr vert="eaVert"/>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3408874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8724900" y="365125"/>
            <a:ext cx="2628900" cy="5811838"/>
          </a:xfrm>
        </p:spPr>
        <p:txBody>
          <a:bodyPr vert="eaVert"/>
          <a:lstStyle/>
          <a:p>
            <a:r>
              <a:rPr lang="uk-UA"/>
              <a:t>Зразок заголовка</a:t>
            </a:r>
          </a:p>
        </p:txBody>
      </p:sp>
      <p:sp>
        <p:nvSpPr>
          <p:cNvPr id="3" name="Місце для вертикального тексту 2"/>
          <p:cNvSpPr>
            <a:spLocks noGrp="1"/>
          </p:cNvSpPr>
          <p:nvPr>
            <p:ph type="body" orient="vert" idx="1"/>
          </p:nvPr>
        </p:nvSpPr>
        <p:spPr>
          <a:xfrm>
            <a:off x="838200" y="365125"/>
            <a:ext cx="7734300" cy="5811838"/>
          </a:xfrm>
        </p:spPr>
        <p:txBody>
          <a:bodyPr vert="eaVert"/>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11162577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Пустой слайд">
    <p:spTree>
      <p:nvGrpSpPr>
        <p:cNvPr id="1" name=""/>
        <p:cNvGrpSpPr/>
        <p:nvPr/>
      </p:nvGrpSpPr>
      <p:grpSpPr>
        <a:xfrm>
          <a:off x="0" y="0"/>
          <a:ext cx="0" cy="0"/>
          <a:chOff x="0" y="0"/>
          <a:chExt cx="0" cy="0"/>
        </a:xfrm>
      </p:grpSpPr>
      <p:sp>
        <p:nvSpPr>
          <p:cNvPr id="5" name="Заголовок 4">
            <a:extLst>
              <a:ext uri="{FF2B5EF4-FFF2-40B4-BE49-F238E27FC236}">
                <a16:creationId xmlns:a16="http://schemas.microsoft.com/office/drawing/2014/main" id="{5EB3FA51-943B-4086-A25F-C0E65DD3692C}"/>
              </a:ext>
            </a:extLst>
          </p:cNvPr>
          <p:cNvSpPr>
            <a:spLocks noGrp="1"/>
          </p:cNvSpPr>
          <p:nvPr>
            <p:ph type="title"/>
          </p:nvPr>
        </p:nvSpPr>
        <p:spPr>
          <a:xfrm>
            <a:off x="5331000" y="279000"/>
            <a:ext cx="6570000" cy="993875"/>
          </a:xfrm>
        </p:spPr>
        <p:txBody>
          <a:bodyPr/>
          <a:lstStyle/>
          <a:p>
            <a:r>
              <a:rPr lang="ru-RU"/>
              <a:t>Образец заголовка</a:t>
            </a:r>
          </a:p>
        </p:txBody>
      </p:sp>
      <p:sp>
        <p:nvSpPr>
          <p:cNvPr id="7" name="Текст 6">
            <a:extLst>
              <a:ext uri="{FF2B5EF4-FFF2-40B4-BE49-F238E27FC236}">
                <a16:creationId xmlns:a16="http://schemas.microsoft.com/office/drawing/2014/main" id="{B8B6AFF7-ABF1-4A29-84D5-00E32979F163}"/>
              </a:ext>
            </a:extLst>
          </p:cNvPr>
          <p:cNvSpPr>
            <a:spLocks noGrp="1"/>
          </p:cNvSpPr>
          <p:nvPr>
            <p:ph type="body" sz="quarter" idx="10"/>
          </p:nvPr>
        </p:nvSpPr>
        <p:spPr>
          <a:xfrm>
            <a:off x="5330825" y="1538288"/>
            <a:ext cx="6570663" cy="4321175"/>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
        <p:nvSpPr>
          <p:cNvPr id="9" name="Рисунок 8">
            <a:extLst>
              <a:ext uri="{FF2B5EF4-FFF2-40B4-BE49-F238E27FC236}">
                <a16:creationId xmlns:a16="http://schemas.microsoft.com/office/drawing/2014/main" id="{06DB0F6D-303F-4E81-A3D0-5C56453C23AE}"/>
              </a:ext>
            </a:extLst>
          </p:cNvPr>
          <p:cNvSpPr>
            <a:spLocks noGrp="1"/>
          </p:cNvSpPr>
          <p:nvPr>
            <p:ph type="pic" sz="quarter" idx="11"/>
          </p:nvPr>
        </p:nvSpPr>
        <p:spPr>
          <a:xfrm>
            <a:off x="246063" y="234000"/>
            <a:ext cx="2249487" cy="2609662"/>
          </a:xfrm>
        </p:spPr>
        <p:txBody>
          <a:bodyPr/>
          <a:lstStyle/>
          <a:p>
            <a:endParaRPr lang="ru-RU"/>
          </a:p>
        </p:txBody>
      </p:sp>
      <p:sp>
        <p:nvSpPr>
          <p:cNvPr id="11" name="Рисунок 8">
            <a:extLst>
              <a:ext uri="{FF2B5EF4-FFF2-40B4-BE49-F238E27FC236}">
                <a16:creationId xmlns:a16="http://schemas.microsoft.com/office/drawing/2014/main" id="{E19019EB-1908-499F-8DDD-57FCF302CFDE}"/>
              </a:ext>
            </a:extLst>
          </p:cNvPr>
          <p:cNvSpPr>
            <a:spLocks noGrp="1"/>
          </p:cNvSpPr>
          <p:nvPr>
            <p:ph type="pic" sz="quarter" idx="13"/>
          </p:nvPr>
        </p:nvSpPr>
        <p:spPr>
          <a:xfrm>
            <a:off x="252780" y="3113662"/>
            <a:ext cx="2249487" cy="3284662"/>
          </a:xfrm>
        </p:spPr>
        <p:txBody>
          <a:bodyPr/>
          <a:lstStyle/>
          <a:p>
            <a:endParaRPr lang="ru-RU" dirty="0"/>
          </a:p>
        </p:txBody>
      </p:sp>
      <p:sp>
        <p:nvSpPr>
          <p:cNvPr id="12" name="Рисунок 8">
            <a:extLst>
              <a:ext uri="{FF2B5EF4-FFF2-40B4-BE49-F238E27FC236}">
                <a16:creationId xmlns:a16="http://schemas.microsoft.com/office/drawing/2014/main" id="{42858865-2D1D-4E01-A5ED-8E9703C3F9F8}"/>
              </a:ext>
            </a:extLst>
          </p:cNvPr>
          <p:cNvSpPr>
            <a:spLocks noGrp="1"/>
          </p:cNvSpPr>
          <p:nvPr>
            <p:ph type="pic" sz="quarter" idx="14"/>
          </p:nvPr>
        </p:nvSpPr>
        <p:spPr>
          <a:xfrm>
            <a:off x="2791802" y="549000"/>
            <a:ext cx="2249487" cy="3284662"/>
          </a:xfrm>
        </p:spPr>
        <p:txBody>
          <a:bodyPr/>
          <a:lstStyle/>
          <a:p>
            <a:endParaRPr lang="ru-RU" dirty="0"/>
          </a:p>
        </p:txBody>
      </p:sp>
      <p:sp>
        <p:nvSpPr>
          <p:cNvPr id="13" name="Рисунок 8">
            <a:extLst>
              <a:ext uri="{FF2B5EF4-FFF2-40B4-BE49-F238E27FC236}">
                <a16:creationId xmlns:a16="http://schemas.microsoft.com/office/drawing/2014/main" id="{E2644163-594C-4D16-97AD-5643AA6E3E02}"/>
              </a:ext>
            </a:extLst>
          </p:cNvPr>
          <p:cNvSpPr>
            <a:spLocks noGrp="1"/>
          </p:cNvSpPr>
          <p:nvPr>
            <p:ph type="pic" sz="quarter" idx="15"/>
          </p:nvPr>
        </p:nvSpPr>
        <p:spPr>
          <a:xfrm>
            <a:off x="2791802" y="4095550"/>
            <a:ext cx="2249487" cy="2609662"/>
          </a:xfrm>
        </p:spPr>
        <p:txBody>
          <a:bodyPr/>
          <a:lstStyle/>
          <a:p>
            <a:endParaRPr lang="ru-RU"/>
          </a:p>
        </p:txBody>
      </p:sp>
    </p:spTree>
    <p:extLst>
      <p:ext uri="{BB962C8B-B14F-4D97-AF65-F5344CB8AC3E}">
        <p14:creationId xmlns:p14="http://schemas.microsoft.com/office/powerpoint/2010/main" val="4045473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місту 2"/>
          <p:cNvSpPr>
            <a:spLocks noGrp="1"/>
          </p:cNvSpPr>
          <p:nvPr>
            <p:ph idx="1"/>
          </p:nvPr>
        </p:nvSpPr>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10"/>
          </p:nvPr>
        </p:nvSpPr>
        <p:spPr/>
        <p:txBody>
          <a:body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3997034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uk-UA"/>
              <a:t>Зразок заголовка</a:t>
            </a:r>
          </a:p>
        </p:txBody>
      </p:sp>
      <p:sp>
        <p:nvSpPr>
          <p:cNvPr id="3" name="Місце для тексту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uk-UA"/>
              <a:t>Зразок тексту</a:t>
            </a:r>
          </a:p>
        </p:txBody>
      </p:sp>
      <p:sp>
        <p:nvSpPr>
          <p:cNvPr id="4" name="Місце для дати 3"/>
          <p:cNvSpPr>
            <a:spLocks noGrp="1"/>
          </p:cNvSpPr>
          <p:nvPr>
            <p:ph type="dt" sz="half" idx="10"/>
          </p:nvPr>
        </p:nvSpPr>
        <p:spPr/>
        <p:txBody>
          <a:body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11"/>
          </p:nvPr>
        </p:nvSpPr>
        <p:spPr/>
        <p:txBody>
          <a:bodyPr/>
          <a:lstStyle/>
          <a:p>
            <a:endParaRPr lang="uk-UA"/>
          </a:p>
        </p:txBody>
      </p:sp>
      <p:sp>
        <p:nvSpPr>
          <p:cNvPr id="6" name="Місце для номера слайда 5"/>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4001798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вмісту 2"/>
          <p:cNvSpPr>
            <a:spLocks noGrp="1"/>
          </p:cNvSpPr>
          <p:nvPr>
            <p:ph sz="half" idx="1"/>
          </p:nvPr>
        </p:nvSpPr>
        <p:spPr>
          <a:xfrm>
            <a:off x="838200" y="1825625"/>
            <a:ext cx="5181600" cy="4351338"/>
          </a:xfrm>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вмісту 3"/>
          <p:cNvSpPr>
            <a:spLocks noGrp="1"/>
          </p:cNvSpPr>
          <p:nvPr>
            <p:ph sz="half" idx="2"/>
          </p:nvPr>
        </p:nvSpPr>
        <p:spPr>
          <a:xfrm>
            <a:off x="6172200" y="1825625"/>
            <a:ext cx="5181600" cy="4351338"/>
          </a:xfrm>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дати 4"/>
          <p:cNvSpPr>
            <a:spLocks noGrp="1"/>
          </p:cNvSpPr>
          <p:nvPr>
            <p:ph type="dt" sz="half" idx="10"/>
          </p:nvPr>
        </p:nvSpPr>
        <p:spPr/>
        <p:txBody>
          <a:bodyPr/>
          <a:lstStyle/>
          <a:p>
            <a:fld id="{1A2F0B57-8E6A-4005-9EDD-D258F6CC94AB}" type="datetimeFigureOut">
              <a:rPr lang="uk-UA" smtClean="0"/>
              <a:t>12.12.2023</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983087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uk-UA"/>
              <a:t>Зразок заголовка</a:t>
            </a:r>
          </a:p>
        </p:txBody>
      </p:sp>
      <p:sp>
        <p:nvSpPr>
          <p:cNvPr id="3" name="Місце для тексту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Зразок тексту</a:t>
            </a:r>
          </a:p>
        </p:txBody>
      </p:sp>
      <p:sp>
        <p:nvSpPr>
          <p:cNvPr id="4" name="Місце для вмісту 3"/>
          <p:cNvSpPr>
            <a:spLocks noGrp="1"/>
          </p:cNvSpPr>
          <p:nvPr>
            <p:ph sz="half" idx="2"/>
          </p:nvPr>
        </p:nvSpPr>
        <p:spPr>
          <a:xfrm>
            <a:off x="839788" y="2505075"/>
            <a:ext cx="5157787" cy="3684588"/>
          </a:xfrm>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5" name="Місце для тексту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uk-UA"/>
              <a:t>Зразок тексту</a:t>
            </a:r>
          </a:p>
        </p:txBody>
      </p:sp>
      <p:sp>
        <p:nvSpPr>
          <p:cNvPr id="6" name="Місце для вмісту 5"/>
          <p:cNvSpPr>
            <a:spLocks noGrp="1"/>
          </p:cNvSpPr>
          <p:nvPr>
            <p:ph sz="quarter" idx="4"/>
          </p:nvPr>
        </p:nvSpPr>
        <p:spPr>
          <a:xfrm>
            <a:off x="6172200" y="2505075"/>
            <a:ext cx="5183188" cy="3684588"/>
          </a:xfrm>
        </p:spPr>
        <p:txBody>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7" name="Місце для дати 6"/>
          <p:cNvSpPr>
            <a:spLocks noGrp="1"/>
          </p:cNvSpPr>
          <p:nvPr>
            <p:ph type="dt" sz="half" idx="10"/>
          </p:nvPr>
        </p:nvSpPr>
        <p:spPr/>
        <p:txBody>
          <a:bodyPr/>
          <a:lstStyle/>
          <a:p>
            <a:fld id="{1A2F0B57-8E6A-4005-9EDD-D258F6CC94AB}" type="datetimeFigureOut">
              <a:rPr lang="uk-UA" smtClean="0"/>
              <a:t>12.12.2023</a:t>
            </a:fld>
            <a:endParaRPr lang="uk-UA"/>
          </a:p>
        </p:txBody>
      </p:sp>
      <p:sp>
        <p:nvSpPr>
          <p:cNvPr id="8" name="Місце для нижнього колонтитула 7"/>
          <p:cNvSpPr>
            <a:spLocks noGrp="1"/>
          </p:cNvSpPr>
          <p:nvPr>
            <p:ph type="ftr" sz="quarter" idx="11"/>
          </p:nvPr>
        </p:nvSpPr>
        <p:spPr/>
        <p:txBody>
          <a:bodyPr/>
          <a:lstStyle/>
          <a:p>
            <a:endParaRPr lang="uk-UA"/>
          </a:p>
        </p:txBody>
      </p:sp>
      <p:sp>
        <p:nvSpPr>
          <p:cNvPr id="9" name="Місце для номера слайда 8"/>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375588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a:t>Зразок заголовка</a:t>
            </a:r>
          </a:p>
        </p:txBody>
      </p:sp>
      <p:sp>
        <p:nvSpPr>
          <p:cNvPr id="3" name="Місце для дати 2"/>
          <p:cNvSpPr>
            <a:spLocks noGrp="1"/>
          </p:cNvSpPr>
          <p:nvPr>
            <p:ph type="dt" sz="half" idx="10"/>
          </p:nvPr>
        </p:nvSpPr>
        <p:spPr/>
        <p:txBody>
          <a:bodyPr/>
          <a:lstStyle/>
          <a:p>
            <a:fld id="{1A2F0B57-8E6A-4005-9EDD-D258F6CC94AB}" type="datetimeFigureOut">
              <a:rPr lang="uk-UA" smtClean="0"/>
              <a:t>12.12.2023</a:t>
            </a:fld>
            <a:endParaRPr lang="uk-UA"/>
          </a:p>
        </p:txBody>
      </p:sp>
      <p:sp>
        <p:nvSpPr>
          <p:cNvPr id="4" name="Місце для нижнього колонтитула 3"/>
          <p:cNvSpPr>
            <a:spLocks noGrp="1"/>
          </p:cNvSpPr>
          <p:nvPr>
            <p:ph type="ftr" sz="quarter" idx="11"/>
          </p:nvPr>
        </p:nvSpPr>
        <p:spPr/>
        <p:txBody>
          <a:bodyPr/>
          <a:lstStyle/>
          <a:p>
            <a:endParaRPr lang="uk-UA"/>
          </a:p>
        </p:txBody>
      </p:sp>
      <p:sp>
        <p:nvSpPr>
          <p:cNvPr id="5" name="Місце для номера слайда 4"/>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3391776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1"/>
          <p:cNvSpPr>
            <a:spLocks noGrp="1"/>
          </p:cNvSpPr>
          <p:nvPr>
            <p:ph type="dt" sz="half" idx="10"/>
          </p:nvPr>
        </p:nvSpPr>
        <p:spPr/>
        <p:txBody>
          <a:bodyPr/>
          <a:lstStyle/>
          <a:p>
            <a:fld id="{1A2F0B57-8E6A-4005-9EDD-D258F6CC94AB}" type="datetimeFigureOut">
              <a:rPr lang="uk-UA" smtClean="0"/>
              <a:t>12.12.2023</a:t>
            </a:fld>
            <a:endParaRPr lang="uk-UA"/>
          </a:p>
        </p:txBody>
      </p:sp>
      <p:sp>
        <p:nvSpPr>
          <p:cNvPr id="3" name="Місце для нижнього колонтитула 2"/>
          <p:cNvSpPr>
            <a:spLocks noGrp="1"/>
          </p:cNvSpPr>
          <p:nvPr>
            <p:ph type="ftr" sz="quarter" idx="11"/>
          </p:nvPr>
        </p:nvSpPr>
        <p:spPr/>
        <p:txBody>
          <a:bodyPr/>
          <a:lstStyle/>
          <a:p>
            <a:endParaRPr lang="uk-UA"/>
          </a:p>
        </p:txBody>
      </p:sp>
      <p:sp>
        <p:nvSpPr>
          <p:cNvPr id="4" name="Місце для номера слайда 3"/>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29836073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a:t>Зразок заголовка</a:t>
            </a:r>
          </a:p>
        </p:txBody>
      </p:sp>
      <p:sp>
        <p:nvSpPr>
          <p:cNvPr id="3" name="Місце для вмісту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Зразок тексту</a:t>
            </a:r>
          </a:p>
        </p:txBody>
      </p:sp>
      <p:sp>
        <p:nvSpPr>
          <p:cNvPr id="5" name="Місце для дати 4"/>
          <p:cNvSpPr>
            <a:spLocks noGrp="1"/>
          </p:cNvSpPr>
          <p:nvPr>
            <p:ph type="dt" sz="half" idx="10"/>
          </p:nvPr>
        </p:nvSpPr>
        <p:spPr/>
        <p:txBody>
          <a:bodyPr/>
          <a:lstStyle/>
          <a:p>
            <a:fld id="{1A2F0B57-8E6A-4005-9EDD-D258F6CC94AB}" type="datetimeFigureOut">
              <a:rPr lang="uk-UA" smtClean="0"/>
              <a:t>12.12.2023</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2050522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uk-UA"/>
              <a:t>Зразок заголовка</a:t>
            </a:r>
          </a:p>
        </p:txBody>
      </p:sp>
      <p:sp>
        <p:nvSpPr>
          <p:cNvPr id="3" name="Місце для зображення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uk-UA"/>
          </a:p>
        </p:txBody>
      </p:sp>
      <p:sp>
        <p:nvSpPr>
          <p:cNvPr id="4" name="Місце для тексту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uk-UA"/>
              <a:t>Зразок тексту</a:t>
            </a:r>
          </a:p>
        </p:txBody>
      </p:sp>
      <p:sp>
        <p:nvSpPr>
          <p:cNvPr id="5" name="Місце для дати 4"/>
          <p:cNvSpPr>
            <a:spLocks noGrp="1"/>
          </p:cNvSpPr>
          <p:nvPr>
            <p:ph type="dt" sz="half" idx="10"/>
          </p:nvPr>
        </p:nvSpPr>
        <p:spPr/>
        <p:txBody>
          <a:bodyPr/>
          <a:lstStyle/>
          <a:p>
            <a:fld id="{1A2F0B57-8E6A-4005-9EDD-D258F6CC94AB}" type="datetimeFigureOut">
              <a:rPr lang="uk-UA" smtClean="0"/>
              <a:t>12.12.2023</a:t>
            </a:fld>
            <a:endParaRPr lang="uk-UA"/>
          </a:p>
        </p:txBody>
      </p:sp>
      <p:sp>
        <p:nvSpPr>
          <p:cNvPr id="6" name="Місце для нижнього колонтитула 5"/>
          <p:cNvSpPr>
            <a:spLocks noGrp="1"/>
          </p:cNvSpPr>
          <p:nvPr>
            <p:ph type="ftr" sz="quarter" idx="11"/>
          </p:nvPr>
        </p:nvSpPr>
        <p:spPr/>
        <p:txBody>
          <a:bodyPr/>
          <a:lstStyle/>
          <a:p>
            <a:endParaRPr lang="uk-UA"/>
          </a:p>
        </p:txBody>
      </p:sp>
      <p:sp>
        <p:nvSpPr>
          <p:cNvPr id="7" name="Місце для номера слайда 6"/>
          <p:cNvSpPr>
            <a:spLocks noGrp="1"/>
          </p:cNvSpPr>
          <p:nvPr>
            <p:ph type="sldNum" sz="quarter" idx="12"/>
          </p:nvPr>
        </p:nvSpPr>
        <p:spPr/>
        <p:txBody>
          <a:bodyPr/>
          <a:lstStyle/>
          <a:p>
            <a:fld id="{6CB18C70-803E-428A-BAB3-289BE172EF8D}" type="slidenum">
              <a:rPr lang="uk-UA" smtClean="0"/>
              <a:t>‹№›</a:t>
            </a:fld>
            <a:endParaRPr lang="uk-UA"/>
          </a:p>
        </p:txBody>
      </p:sp>
    </p:spTree>
    <p:extLst>
      <p:ext uri="{BB962C8B-B14F-4D97-AF65-F5344CB8AC3E}">
        <p14:creationId xmlns:p14="http://schemas.microsoft.com/office/powerpoint/2010/main" val="2577304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заголовка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uk-UA"/>
              <a:t>Зразок заголовка</a:t>
            </a:r>
          </a:p>
        </p:txBody>
      </p:sp>
      <p:sp>
        <p:nvSpPr>
          <p:cNvPr id="3" name="Місце для тексту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uk-UA"/>
              <a:t>Зразок тексту</a:t>
            </a:r>
          </a:p>
          <a:p>
            <a:pPr lvl="1"/>
            <a:r>
              <a:rPr lang="uk-UA"/>
              <a:t>Другий рівень</a:t>
            </a:r>
          </a:p>
          <a:p>
            <a:pPr lvl="2"/>
            <a:r>
              <a:rPr lang="uk-UA"/>
              <a:t>Третій рівень</a:t>
            </a:r>
          </a:p>
          <a:p>
            <a:pPr lvl="3"/>
            <a:r>
              <a:rPr lang="uk-UA"/>
              <a:t>Четвертий рівень</a:t>
            </a:r>
          </a:p>
          <a:p>
            <a:pPr lvl="4"/>
            <a:r>
              <a:rPr lang="uk-UA"/>
              <a:t>П'ятий рівень</a:t>
            </a:r>
          </a:p>
        </p:txBody>
      </p:sp>
      <p:sp>
        <p:nvSpPr>
          <p:cNvPr id="4" name="Місце для дати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2F0B57-8E6A-4005-9EDD-D258F6CC94AB}" type="datetimeFigureOut">
              <a:rPr lang="uk-UA" smtClean="0"/>
              <a:t>12.12.2023</a:t>
            </a:fld>
            <a:endParaRPr lang="uk-UA"/>
          </a:p>
        </p:txBody>
      </p:sp>
      <p:sp>
        <p:nvSpPr>
          <p:cNvPr id="5" name="Місце для нижнього колонтитула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uk-UA"/>
          </a:p>
        </p:txBody>
      </p:sp>
      <p:sp>
        <p:nvSpPr>
          <p:cNvPr id="6" name="Місце для номера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18C70-803E-428A-BAB3-289BE172EF8D}" type="slidenum">
              <a:rPr lang="uk-UA" smtClean="0"/>
              <a:t>‹№›</a:t>
            </a:fld>
            <a:endParaRPr lang="uk-UA"/>
          </a:p>
        </p:txBody>
      </p:sp>
    </p:spTree>
    <p:extLst>
      <p:ext uri="{BB962C8B-B14F-4D97-AF65-F5344CB8AC3E}">
        <p14:creationId xmlns:p14="http://schemas.microsoft.com/office/powerpoint/2010/main" val="20882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zakon.rada.gov.ua/laws/show/1700-18#Text"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Полилиния: фигура 19">
            <a:extLst>
              <a:ext uri="{FF2B5EF4-FFF2-40B4-BE49-F238E27FC236}">
                <a16:creationId xmlns:a16="http://schemas.microsoft.com/office/drawing/2014/main" id="{0C370953-F495-4EB6-B835-70A5E7B3F6EE}"/>
              </a:ext>
            </a:extLst>
          </p:cNvPr>
          <p:cNvSpPr/>
          <p:nvPr/>
        </p:nvSpPr>
        <p:spPr>
          <a:xfrm rot="10800000">
            <a:off x="-24000" y="-81000"/>
            <a:ext cx="7367775" cy="7005675"/>
          </a:xfrm>
          <a:custGeom>
            <a:avLst/>
            <a:gdLst>
              <a:gd name="connsiteX0" fmla="*/ 7512001 w 7512001"/>
              <a:gd name="connsiteY0" fmla="*/ 6976184 h 6976184"/>
              <a:gd name="connsiteX1" fmla="*/ 7471158 w 7512001"/>
              <a:gd name="connsiteY1" fmla="*/ 6914835 h 6976184"/>
              <a:gd name="connsiteX2" fmla="*/ 0 w 7512001"/>
              <a:gd name="connsiteY2" fmla="*/ 6914835 h 6976184"/>
              <a:gd name="connsiteX3" fmla="*/ 2882430 w 7512001"/>
              <a:gd name="connsiteY3" fmla="*/ 0 h 6976184"/>
              <a:gd name="connsiteX4" fmla="*/ 2920480 w 7512001"/>
              <a:gd name="connsiteY4" fmla="*/ 56832 h 6976184"/>
              <a:gd name="connsiteX5" fmla="*/ 7512001 w 7512001"/>
              <a:gd name="connsiteY5" fmla="*/ 56832 h 697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12001" h="6976184">
                <a:moveTo>
                  <a:pt x="7512001" y="6976184"/>
                </a:moveTo>
                <a:lnTo>
                  <a:pt x="7471158" y="6914835"/>
                </a:lnTo>
                <a:lnTo>
                  <a:pt x="0" y="6914835"/>
                </a:lnTo>
                <a:lnTo>
                  <a:pt x="2882430" y="0"/>
                </a:lnTo>
                <a:lnTo>
                  <a:pt x="2920480" y="56832"/>
                </a:lnTo>
                <a:lnTo>
                  <a:pt x="7512001" y="56832"/>
                </a:lnTo>
                <a:close/>
              </a:path>
            </a:pathLst>
          </a:custGeom>
          <a:solidFill>
            <a:schemeClr val="accent6">
              <a:lumMod val="75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dirty="0"/>
          </a:p>
        </p:txBody>
      </p:sp>
      <p:sp>
        <p:nvSpPr>
          <p:cNvPr id="5" name="Прямоугольник 4">
            <a:extLst>
              <a:ext uri="{FF2B5EF4-FFF2-40B4-BE49-F238E27FC236}">
                <a16:creationId xmlns:a16="http://schemas.microsoft.com/office/drawing/2014/main" id="{ED43E661-D69B-4EC6-8FFE-EB226B9C184A}"/>
              </a:ext>
            </a:extLst>
          </p:cNvPr>
          <p:cNvSpPr/>
          <p:nvPr/>
        </p:nvSpPr>
        <p:spPr>
          <a:xfrm rot="1363364">
            <a:off x="5339744" y="2677341"/>
            <a:ext cx="609249" cy="4483693"/>
          </a:xfrm>
          <a:custGeom>
            <a:avLst/>
            <a:gdLst>
              <a:gd name="connsiteX0" fmla="*/ 0 w 540000"/>
              <a:gd name="connsiteY0" fmla="*/ 0 h 5400000"/>
              <a:gd name="connsiteX1" fmla="*/ 540000 w 540000"/>
              <a:gd name="connsiteY1" fmla="*/ 0 h 5400000"/>
              <a:gd name="connsiteX2" fmla="*/ 540000 w 540000"/>
              <a:gd name="connsiteY2" fmla="*/ 5400000 h 5400000"/>
              <a:gd name="connsiteX3" fmla="*/ 0 w 540000"/>
              <a:gd name="connsiteY3" fmla="*/ 5400000 h 5400000"/>
              <a:gd name="connsiteX4" fmla="*/ 0 w 540000"/>
              <a:gd name="connsiteY4" fmla="*/ 0 h 5400000"/>
              <a:gd name="connsiteX0" fmla="*/ 32 w 540000"/>
              <a:gd name="connsiteY0" fmla="*/ 222006 h 5400000"/>
              <a:gd name="connsiteX1" fmla="*/ 540000 w 540000"/>
              <a:gd name="connsiteY1" fmla="*/ 0 h 5400000"/>
              <a:gd name="connsiteX2" fmla="*/ 540000 w 540000"/>
              <a:gd name="connsiteY2" fmla="*/ 5400000 h 5400000"/>
              <a:gd name="connsiteX3" fmla="*/ 0 w 540000"/>
              <a:gd name="connsiteY3" fmla="*/ 5400000 h 5400000"/>
              <a:gd name="connsiteX4" fmla="*/ 32 w 540000"/>
              <a:gd name="connsiteY4" fmla="*/ 222006 h 5400000"/>
              <a:gd name="connsiteX0" fmla="*/ 32 w 569591"/>
              <a:gd name="connsiteY0" fmla="*/ 222006 h 5400000"/>
              <a:gd name="connsiteX1" fmla="*/ 540000 w 569591"/>
              <a:gd name="connsiteY1" fmla="*/ 0 h 5400000"/>
              <a:gd name="connsiteX2" fmla="*/ 569591 w 569591"/>
              <a:gd name="connsiteY2" fmla="*/ 5094866 h 5400000"/>
              <a:gd name="connsiteX3" fmla="*/ 0 w 569591"/>
              <a:gd name="connsiteY3" fmla="*/ 5400000 h 5400000"/>
              <a:gd name="connsiteX4" fmla="*/ 32 w 569591"/>
              <a:gd name="connsiteY4" fmla="*/ 222006 h 54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9591" h="5400000">
                <a:moveTo>
                  <a:pt x="32" y="222006"/>
                </a:moveTo>
                <a:lnTo>
                  <a:pt x="540000" y="0"/>
                </a:lnTo>
                <a:lnTo>
                  <a:pt x="569591" y="5094866"/>
                </a:lnTo>
                <a:lnTo>
                  <a:pt x="0" y="5400000"/>
                </a:lnTo>
                <a:cubicBezTo>
                  <a:pt x="11" y="3674002"/>
                  <a:pt x="21" y="1948004"/>
                  <a:pt x="32" y="222006"/>
                </a:cubicBezTo>
                <a:close/>
              </a:path>
            </a:pathLst>
          </a:cu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0E6B8E0E-916E-446C-8132-93622B2B0F73}"/>
              </a:ext>
            </a:extLst>
          </p:cNvPr>
          <p:cNvSpPr/>
          <p:nvPr/>
        </p:nvSpPr>
        <p:spPr>
          <a:xfrm rot="1363364">
            <a:off x="7097440" y="-306260"/>
            <a:ext cx="583339" cy="5047382"/>
          </a:xfrm>
          <a:custGeom>
            <a:avLst/>
            <a:gdLst>
              <a:gd name="connsiteX0" fmla="*/ 0 w 540000"/>
              <a:gd name="connsiteY0" fmla="*/ 0 h 5400000"/>
              <a:gd name="connsiteX1" fmla="*/ 540000 w 540000"/>
              <a:gd name="connsiteY1" fmla="*/ 0 h 5400000"/>
              <a:gd name="connsiteX2" fmla="*/ 540000 w 540000"/>
              <a:gd name="connsiteY2" fmla="*/ 5400000 h 5400000"/>
              <a:gd name="connsiteX3" fmla="*/ 0 w 540000"/>
              <a:gd name="connsiteY3" fmla="*/ 5400000 h 5400000"/>
              <a:gd name="connsiteX4" fmla="*/ 0 w 540000"/>
              <a:gd name="connsiteY4" fmla="*/ 0 h 5400000"/>
              <a:gd name="connsiteX0" fmla="*/ 0 w 540000"/>
              <a:gd name="connsiteY0" fmla="*/ 0 h 5400000"/>
              <a:gd name="connsiteX1" fmla="*/ 540000 w 540000"/>
              <a:gd name="connsiteY1" fmla="*/ 0 h 5400000"/>
              <a:gd name="connsiteX2" fmla="*/ 483936 w 540000"/>
              <a:gd name="connsiteY2" fmla="*/ 5266123 h 5400000"/>
              <a:gd name="connsiteX3" fmla="*/ 0 w 540000"/>
              <a:gd name="connsiteY3" fmla="*/ 5400000 h 5400000"/>
              <a:gd name="connsiteX4" fmla="*/ 0 w 540000"/>
              <a:gd name="connsiteY4" fmla="*/ 0 h 5400000"/>
              <a:gd name="connsiteX0" fmla="*/ 0 w 540000"/>
              <a:gd name="connsiteY0" fmla="*/ 0 h 5400000"/>
              <a:gd name="connsiteX1" fmla="*/ 540000 w 540000"/>
              <a:gd name="connsiteY1" fmla="*/ 0 h 5400000"/>
              <a:gd name="connsiteX2" fmla="*/ 457468 w 540000"/>
              <a:gd name="connsiteY2" fmla="*/ 5215249 h 5400000"/>
              <a:gd name="connsiteX3" fmla="*/ 0 w 540000"/>
              <a:gd name="connsiteY3" fmla="*/ 5400000 h 5400000"/>
              <a:gd name="connsiteX4" fmla="*/ 0 w 540000"/>
              <a:gd name="connsiteY4" fmla="*/ 0 h 5400000"/>
              <a:gd name="connsiteX0" fmla="*/ 0 w 540000"/>
              <a:gd name="connsiteY0" fmla="*/ 0 h 5400000"/>
              <a:gd name="connsiteX1" fmla="*/ 540000 w 540000"/>
              <a:gd name="connsiteY1" fmla="*/ 0 h 5400000"/>
              <a:gd name="connsiteX2" fmla="*/ 463701 w 540000"/>
              <a:gd name="connsiteY2" fmla="*/ 5217802 h 5400000"/>
              <a:gd name="connsiteX3" fmla="*/ 0 w 540000"/>
              <a:gd name="connsiteY3" fmla="*/ 5400000 h 5400000"/>
              <a:gd name="connsiteX4" fmla="*/ 0 w 540000"/>
              <a:gd name="connsiteY4" fmla="*/ 0 h 5400000"/>
              <a:gd name="connsiteX0" fmla="*/ 0 w 540000"/>
              <a:gd name="connsiteY0" fmla="*/ 0 h 5400000"/>
              <a:gd name="connsiteX1" fmla="*/ 540000 w 540000"/>
              <a:gd name="connsiteY1" fmla="*/ 0 h 5400000"/>
              <a:gd name="connsiteX2" fmla="*/ 467531 w 540000"/>
              <a:gd name="connsiteY2" fmla="*/ 5208453 h 5400000"/>
              <a:gd name="connsiteX3" fmla="*/ 0 w 540000"/>
              <a:gd name="connsiteY3" fmla="*/ 5400000 h 5400000"/>
              <a:gd name="connsiteX4" fmla="*/ 0 w 540000"/>
              <a:gd name="connsiteY4" fmla="*/ 0 h 5400000"/>
              <a:gd name="connsiteX0" fmla="*/ 0 w 540000"/>
              <a:gd name="connsiteY0" fmla="*/ 0 h 5400000"/>
              <a:gd name="connsiteX1" fmla="*/ 540000 w 540000"/>
              <a:gd name="connsiteY1" fmla="*/ 0 h 5400000"/>
              <a:gd name="connsiteX2" fmla="*/ 465692 w 540000"/>
              <a:gd name="connsiteY2" fmla="*/ 5204060 h 5400000"/>
              <a:gd name="connsiteX3" fmla="*/ 0 w 540000"/>
              <a:gd name="connsiteY3" fmla="*/ 5400000 h 5400000"/>
              <a:gd name="connsiteX4" fmla="*/ 0 w 540000"/>
              <a:gd name="connsiteY4" fmla="*/ 0 h 5400000"/>
              <a:gd name="connsiteX0" fmla="*/ 15764 w 540000"/>
              <a:gd name="connsiteY0" fmla="*/ 219317 h 5400000"/>
              <a:gd name="connsiteX1" fmla="*/ 540000 w 540000"/>
              <a:gd name="connsiteY1" fmla="*/ 0 h 5400000"/>
              <a:gd name="connsiteX2" fmla="*/ 465692 w 540000"/>
              <a:gd name="connsiteY2" fmla="*/ 5204060 h 5400000"/>
              <a:gd name="connsiteX3" fmla="*/ 0 w 540000"/>
              <a:gd name="connsiteY3" fmla="*/ 5400000 h 5400000"/>
              <a:gd name="connsiteX4" fmla="*/ 15764 w 540000"/>
              <a:gd name="connsiteY4" fmla="*/ 219317 h 540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0000" h="5400000">
                <a:moveTo>
                  <a:pt x="15764" y="219317"/>
                </a:moveTo>
                <a:lnTo>
                  <a:pt x="540000" y="0"/>
                </a:lnTo>
                <a:lnTo>
                  <a:pt x="465692" y="5204060"/>
                </a:lnTo>
                <a:lnTo>
                  <a:pt x="0" y="5400000"/>
                </a:lnTo>
                <a:cubicBezTo>
                  <a:pt x="5255" y="3673106"/>
                  <a:pt x="10509" y="1946211"/>
                  <a:pt x="15764" y="219317"/>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7" name="Равнобедренный треугольник 6">
            <a:extLst>
              <a:ext uri="{FF2B5EF4-FFF2-40B4-BE49-F238E27FC236}">
                <a16:creationId xmlns:a16="http://schemas.microsoft.com/office/drawing/2014/main" id="{5DF29FB0-2825-4E75-80D6-FDFD8999BD20}"/>
              </a:ext>
            </a:extLst>
          </p:cNvPr>
          <p:cNvSpPr/>
          <p:nvPr/>
        </p:nvSpPr>
        <p:spPr>
          <a:xfrm>
            <a:off x="10437953" y="2895321"/>
            <a:ext cx="1733937" cy="3962679"/>
          </a:xfrm>
          <a:prstGeom prst="triangle">
            <a:avLst>
              <a:gd name="adj" fmla="val 100000"/>
            </a:avLst>
          </a:prstGeom>
          <a:solidFill>
            <a:schemeClr val="accent6">
              <a:lumMod val="75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ru-RU" dirty="0"/>
          </a:p>
        </p:txBody>
      </p:sp>
      <p:sp>
        <p:nvSpPr>
          <p:cNvPr id="8" name="Прямоугольник 7">
            <a:extLst>
              <a:ext uri="{FF2B5EF4-FFF2-40B4-BE49-F238E27FC236}">
                <a16:creationId xmlns:a16="http://schemas.microsoft.com/office/drawing/2014/main" id="{6ECB0B55-440E-4270-872B-E946489FCA45}"/>
              </a:ext>
            </a:extLst>
          </p:cNvPr>
          <p:cNvSpPr/>
          <p:nvPr/>
        </p:nvSpPr>
        <p:spPr>
          <a:xfrm>
            <a:off x="1583140" y="4955049"/>
            <a:ext cx="2025000" cy="747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a:extLst>
              <a:ext uri="{FF2B5EF4-FFF2-40B4-BE49-F238E27FC236}">
                <a16:creationId xmlns:a16="http://schemas.microsoft.com/office/drawing/2014/main" id="{17B0A06D-BE18-42F6-B6FD-5711770E378C}"/>
              </a:ext>
            </a:extLst>
          </p:cNvPr>
          <p:cNvSpPr txBox="1"/>
          <p:nvPr/>
        </p:nvSpPr>
        <p:spPr>
          <a:xfrm>
            <a:off x="1213500" y="2585434"/>
            <a:ext cx="5881926" cy="2862322"/>
          </a:xfrm>
          <a:prstGeom prst="rect">
            <a:avLst/>
          </a:prstGeom>
          <a:noFill/>
        </p:spPr>
        <p:txBody>
          <a:bodyPr wrap="square" rtlCol="0">
            <a:spAutoFit/>
          </a:bodyPr>
          <a:lstStyle/>
          <a:p>
            <a:r>
              <a:rPr lang="uk-UA" sz="6000" b="1" dirty="0">
                <a:solidFill>
                  <a:schemeClr val="bg1"/>
                </a:solidFill>
                <a:latin typeface="Gilroy ExtraBold" panose="00000900000000000000" pitchFamily="50" charset="0"/>
                <a:ea typeface="+mj-ea"/>
                <a:cs typeface="+mj-cs"/>
              </a:rPr>
              <a:t>Конфлікт інтересів</a:t>
            </a:r>
          </a:p>
          <a:p>
            <a:endParaRPr lang="ru-RU" sz="6000" b="1" dirty="0">
              <a:solidFill>
                <a:schemeClr val="bg1"/>
              </a:solidFill>
            </a:endParaRPr>
          </a:p>
        </p:txBody>
      </p:sp>
    </p:spTree>
    <p:extLst>
      <p:ext uri="{BB962C8B-B14F-4D97-AF65-F5344CB8AC3E}">
        <p14:creationId xmlns:p14="http://schemas.microsoft.com/office/powerpoint/2010/main" val="18431803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268238" y="187705"/>
            <a:ext cx="11120150" cy="830997"/>
          </a:xfrm>
          <a:prstGeom prst="rect">
            <a:avLst/>
          </a:prstGeom>
          <a:noFill/>
          <a:ln>
            <a:solidFill>
              <a:schemeClr val="accent6">
                <a:lumMod val="75000"/>
              </a:schemeClr>
            </a:solidFill>
          </a:ln>
        </p:spPr>
        <p:txBody>
          <a:bodyPr wrap="square" rtlCol="0">
            <a:spAutoFit/>
          </a:bodyPr>
          <a:lstStyle/>
          <a:p>
            <a:r>
              <a:rPr lang="uk-UA" sz="2400" dirty="0">
                <a:solidFill>
                  <a:schemeClr val="bg1"/>
                </a:solidFill>
                <a:latin typeface="Gilroy ExtraBold" panose="00000900000000000000" pitchFamily="50" charset="0"/>
                <a:ea typeface="+mj-ea"/>
                <a:cs typeface="+mj-cs"/>
              </a:rPr>
              <a:t>Конкуренти </a:t>
            </a:r>
            <a:r>
              <a:rPr lang="en-US" sz="2400" dirty="0">
                <a:solidFill>
                  <a:schemeClr val="bg1"/>
                </a:solidFill>
                <a:latin typeface="Gilroy ExtraBold" panose="00000900000000000000" pitchFamily="50" charset="0"/>
                <a:ea typeface="+mj-ea"/>
                <a:cs typeface="+mj-cs"/>
              </a:rPr>
              <a:t>VS </a:t>
            </a:r>
            <a:r>
              <a:rPr lang="uk-UA" sz="2400" dirty="0">
                <a:solidFill>
                  <a:schemeClr val="bg1"/>
                </a:solidFill>
                <a:latin typeface="Gilroy ExtraBold" panose="00000900000000000000" pitchFamily="50" charset="0"/>
                <a:ea typeface="+mj-ea"/>
                <a:cs typeface="+mj-cs"/>
              </a:rPr>
              <a:t>Контрагенти</a:t>
            </a:r>
          </a:p>
          <a:p>
            <a:endParaRPr lang="ru-RU" sz="2400" dirty="0">
              <a:solidFill>
                <a:schemeClr val="bg1"/>
              </a:solidFill>
              <a:latin typeface="Gilroy ExtraBold" panose="00000900000000000000" pitchFamily="50" charset="0"/>
              <a:ea typeface="+mj-ea"/>
              <a:cs typeface="+mj-cs"/>
            </a:endParaRPr>
          </a:p>
        </p:txBody>
      </p:sp>
      <p:sp>
        <p:nvSpPr>
          <p:cNvPr id="8" name="TextBox 7">
            <a:extLst>
              <a:ext uri="{FF2B5EF4-FFF2-40B4-BE49-F238E27FC236}">
                <a16:creationId xmlns:a16="http://schemas.microsoft.com/office/drawing/2014/main" id="{80474995-B8F4-BFEC-E1C9-8089E6833C8C}"/>
              </a:ext>
            </a:extLst>
          </p:cNvPr>
          <p:cNvSpPr txBox="1"/>
          <p:nvPr/>
        </p:nvSpPr>
        <p:spPr>
          <a:xfrm>
            <a:off x="268238" y="1155398"/>
            <a:ext cx="6101696" cy="923330"/>
          </a:xfrm>
          <a:prstGeom prst="rect">
            <a:avLst/>
          </a:prstGeom>
          <a:noFill/>
        </p:spPr>
        <p:txBody>
          <a:bodyPr wrap="square">
            <a:spAutoFit/>
          </a:bodyPr>
          <a:lstStyle/>
          <a:p>
            <a:pPr algn="just"/>
            <a:r>
              <a:rPr lang="uk-UA" b="1" dirty="0">
                <a:solidFill>
                  <a:srgbClr val="333333"/>
                </a:solidFill>
                <a:effectLst/>
                <a:latin typeface="Arial" panose="020B0604020202020204" pitchFamily="34" charset="0"/>
              </a:rPr>
              <a:t>Контрагенти</a:t>
            </a:r>
            <a:r>
              <a:rPr lang="uk-UA" b="0" dirty="0">
                <a:solidFill>
                  <a:srgbClr val="333333"/>
                </a:solidFill>
                <a:effectLst/>
                <a:latin typeface="Arial" panose="020B0604020202020204" pitchFamily="34" charset="0"/>
              </a:rPr>
              <a:t> – це як фізичні, так і юридичні особи, що є однією зі сторін угоди; це кожен, хто пов'язаний договірними відносинами.</a:t>
            </a:r>
            <a:endParaRPr lang="uk-UA" dirty="0"/>
          </a:p>
        </p:txBody>
      </p:sp>
      <p:sp>
        <p:nvSpPr>
          <p:cNvPr id="10" name="TextBox 9">
            <a:extLst>
              <a:ext uri="{FF2B5EF4-FFF2-40B4-BE49-F238E27FC236}">
                <a16:creationId xmlns:a16="http://schemas.microsoft.com/office/drawing/2014/main" id="{EEE74E1F-B2F2-4101-9E92-B49A5DB7F48A}"/>
              </a:ext>
            </a:extLst>
          </p:cNvPr>
          <p:cNvSpPr txBox="1"/>
          <p:nvPr/>
        </p:nvSpPr>
        <p:spPr>
          <a:xfrm>
            <a:off x="5905145" y="5102437"/>
            <a:ext cx="6101696" cy="1477328"/>
          </a:xfrm>
          <a:prstGeom prst="rect">
            <a:avLst/>
          </a:prstGeom>
          <a:noFill/>
        </p:spPr>
        <p:txBody>
          <a:bodyPr wrap="square">
            <a:spAutoFit/>
          </a:bodyPr>
          <a:lstStyle/>
          <a:p>
            <a:pPr algn="just"/>
            <a:r>
              <a:rPr lang="uk-UA" b="1" i="0" dirty="0">
                <a:solidFill>
                  <a:srgbClr val="353637"/>
                </a:solidFill>
                <a:effectLst/>
                <a:latin typeface="Arial" panose="020B0604020202020204" pitchFamily="34" charset="0"/>
                <a:cs typeface="Arial" panose="020B0604020202020204" pitchFamily="34" charset="0"/>
              </a:rPr>
              <a:t>Конкуренти</a:t>
            </a:r>
            <a:r>
              <a:rPr lang="uk-UA" b="0" i="0" dirty="0">
                <a:solidFill>
                  <a:srgbClr val="353637"/>
                </a:solidFill>
                <a:effectLst/>
                <a:latin typeface="Arial" panose="020B0604020202020204" pitchFamily="34" charset="0"/>
                <a:cs typeface="Arial" panose="020B0604020202020204" pitchFamily="34" charset="0"/>
              </a:rPr>
              <a:t> — компанії, які пропонують схожі рішення потреб для вашої цільової аудиторії. Конкуренти можуть бути прямими (вирішують ті ж потреби таким же способом) і непрямими (вирішують ті ж потреби іншими способами).</a:t>
            </a:r>
            <a:endParaRPr lang="uk-UA" dirty="0">
              <a:latin typeface="Arial" panose="020B0604020202020204" pitchFamily="34" charset="0"/>
              <a:cs typeface="Arial" panose="020B0604020202020204" pitchFamily="34" charset="0"/>
            </a:endParaRPr>
          </a:p>
        </p:txBody>
      </p:sp>
      <p:pic>
        <p:nvPicPr>
          <p:cNvPr id="11" name="Picture 2" descr="Home - Vice Versa">
            <a:extLst>
              <a:ext uri="{FF2B5EF4-FFF2-40B4-BE49-F238E27FC236}">
                <a16:creationId xmlns:a16="http://schemas.microsoft.com/office/drawing/2014/main" id="{822EA802-5121-C384-98D5-0C828AA102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300" y="2062163"/>
            <a:ext cx="5105400" cy="2733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099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07520" y="301436"/>
            <a:ext cx="11120150" cy="461665"/>
          </a:xfrm>
          <a:prstGeom prst="rect">
            <a:avLst/>
          </a:prstGeom>
          <a:noFill/>
          <a:ln>
            <a:solidFill>
              <a:schemeClr val="accent6">
                <a:lumMod val="75000"/>
              </a:schemeClr>
            </a:solidFill>
          </a:ln>
        </p:spPr>
        <p:txBody>
          <a:bodyPr wrap="square" rtlCol="0">
            <a:spAutoFit/>
          </a:bodyPr>
          <a:lstStyle/>
          <a:p>
            <a:r>
              <a:rPr lang="uk-UA" sz="2400" dirty="0">
                <a:solidFill>
                  <a:schemeClr val="bg1"/>
                </a:solidFill>
                <a:latin typeface="Gilroy ExtraBold" panose="00000900000000000000" pitchFamily="50" charset="0"/>
                <a:ea typeface="+mj-ea"/>
                <a:cs typeface="+mj-cs"/>
              </a:rPr>
              <a:t>Як відреагує Кернел</a:t>
            </a:r>
            <a:endParaRPr lang="ru-RU" sz="2400" dirty="0">
              <a:solidFill>
                <a:schemeClr val="bg1"/>
              </a:solidFill>
              <a:latin typeface="Gilroy ExtraBold" panose="00000900000000000000" pitchFamily="50" charset="0"/>
              <a:ea typeface="+mj-ea"/>
              <a:cs typeface="+mj-cs"/>
            </a:endParaRPr>
          </a:p>
        </p:txBody>
      </p:sp>
      <p:sp>
        <p:nvSpPr>
          <p:cNvPr id="4" name="TextBox 3">
            <a:extLst>
              <a:ext uri="{FF2B5EF4-FFF2-40B4-BE49-F238E27FC236}">
                <a16:creationId xmlns:a16="http://schemas.microsoft.com/office/drawing/2014/main" id="{B50EED2E-419D-92B1-71A5-3A6E138B3EAA}"/>
              </a:ext>
            </a:extLst>
          </p:cNvPr>
          <p:cNvSpPr txBox="1"/>
          <p:nvPr/>
        </p:nvSpPr>
        <p:spPr>
          <a:xfrm>
            <a:off x="173876" y="1207599"/>
            <a:ext cx="5506488" cy="3046988"/>
          </a:xfrm>
          <a:prstGeom prst="rect">
            <a:avLst/>
          </a:prstGeom>
          <a:noFill/>
        </p:spPr>
        <p:txBody>
          <a:bodyPr wrap="square" rtlCol="0">
            <a:spAutoFit/>
          </a:bodyPr>
          <a:lstStyle/>
          <a:p>
            <a:pPr algn="just"/>
            <a:r>
              <a:rPr lang="uk-UA" sz="1600" dirty="0">
                <a:latin typeface="Calibri" panose="020F0502020204030204" pitchFamily="34" charset="0"/>
                <a:cs typeface="Calibri" panose="020F0502020204030204" pitchFamily="34" charset="0"/>
              </a:rPr>
              <a:t>Кожен випадок КОІ повинен бути врегульований індивідуально.</a:t>
            </a:r>
          </a:p>
          <a:p>
            <a:pPr algn="just"/>
            <a:endParaRPr lang="uk-UA" sz="1600" dirty="0">
              <a:latin typeface="Calibri" panose="020F0502020204030204" pitchFamily="34" charset="0"/>
              <a:cs typeface="Calibri" panose="020F0502020204030204" pitchFamily="34" charset="0"/>
            </a:endParaRPr>
          </a:p>
          <a:p>
            <a:pPr algn="just"/>
            <a:endParaRPr lang="uk-UA" sz="1600" dirty="0">
              <a:latin typeface="Calibri" panose="020F0502020204030204" pitchFamily="34" charset="0"/>
              <a:cs typeface="Calibri" panose="020F0502020204030204" pitchFamily="34" charset="0"/>
            </a:endParaRPr>
          </a:p>
          <a:p>
            <a:pPr algn="just"/>
            <a:r>
              <a:rPr lang="uk-UA" sz="1600" dirty="0">
                <a:latin typeface="Calibri" panose="020F0502020204030204" pitchFamily="34" charset="0"/>
                <a:cs typeface="Calibri" panose="020F0502020204030204" pitchFamily="34" charset="0"/>
              </a:rPr>
              <a:t>При врегулюванні КОІ Компанія обирає найбільш «м’які» заходи врегулювання із можливих з урахуванням обставин КОІ. </a:t>
            </a:r>
          </a:p>
          <a:p>
            <a:pPr algn="just"/>
            <a:endParaRPr lang="uk-UA" sz="1600" dirty="0">
              <a:latin typeface="Calibri" panose="020F0502020204030204" pitchFamily="34" charset="0"/>
              <a:cs typeface="Calibri" panose="020F0502020204030204" pitchFamily="34" charset="0"/>
            </a:endParaRPr>
          </a:p>
          <a:p>
            <a:pPr algn="just"/>
            <a:endParaRPr lang="uk-UA" sz="1600" dirty="0">
              <a:latin typeface="Calibri" panose="020F0502020204030204" pitchFamily="34" charset="0"/>
              <a:cs typeface="Calibri" panose="020F0502020204030204" pitchFamily="34" charset="0"/>
            </a:endParaRPr>
          </a:p>
          <a:p>
            <a:pPr algn="just"/>
            <a:r>
              <a:rPr lang="uk-UA" sz="1600" dirty="0">
                <a:latin typeface="Calibri" panose="020F0502020204030204" pitchFamily="34" charset="0"/>
                <a:cs typeface="Calibri" panose="020F0502020204030204" pitchFamily="34" charset="0"/>
              </a:rPr>
              <a:t>Більш жорсткі заходи використовуються, коли це викликане реальною необхідністю, провиною працівника, або якщо інші «м’які» заходи не є достатньо ефективними.</a:t>
            </a:r>
            <a:endParaRPr lang="en-US" sz="1600" dirty="0">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874BDFDC-E70D-DCF4-2477-942822774EC5}"/>
              </a:ext>
            </a:extLst>
          </p:cNvPr>
          <p:cNvSpPr txBox="1"/>
          <p:nvPr/>
        </p:nvSpPr>
        <p:spPr>
          <a:xfrm>
            <a:off x="5883563" y="1207599"/>
            <a:ext cx="6134561" cy="4524315"/>
          </a:xfrm>
          <a:prstGeom prst="rect">
            <a:avLst/>
          </a:prstGeom>
          <a:ln>
            <a:noFill/>
          </a:ln>
        </p:spPr>
        <p:style>
          <a:lnRef idx="1">
            <a:schemeClr val="accent1"/>
          </a:lnRef>
          <a:fillRef idx="0">
            <a:schemeClr val="accent1"/>
          </a:fillRef>
          <a:effectRef idx="0">
            <a:schemeClr val="accent1"/>
          </a:effectRef>
          <a:fontRef idx="minor">
            <a:schemeClr val="tx1"/>
          </a:fontRef>
        </p:style>
        <p:txBody>
          <a:bodyPr wrap="square" rtlCol="0" anchor="t">
            <a:spAutoFit/>
          </a:bodyPr>
          <a:lstStyle>
            <a:defPPr>
              <a:defRPr lang="uk-UA"/>
            </a:defPPr>
            <a:lvl1pPr>
              <a:defRPr b="1">
                <a:solidFill>
                  <a:srgbClr val="003A5D"/>
                </a:solidFill>
              </a:defRPr>
            </a:lvl1pPr>
          </a:lstStyle>
          <a:p>
            <a:pPr lvl="0" algn="just"/>
            <a:endParaRPr lang="uk-UA" sz="1600" b="0" dirty="0">
              <a:solidFill>
                <a:schemeClr val="tx1"/>
              </a:solidFill>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uk-UA" sz="1600" b="0" dirty="0">
                <a:solidFill>
                  <a:schemeClr val="tx1"/>
                </a:solidFill>
                <a:latin typeface="Calibri" panose="020F0502020204030204" pitchFamily="34" charset="0"/>
                <a:cs typeface="Calibri" panose="020F0502020204030204" pitchFamily="34" charset="0"/>
              </a:rPr>
              <a:t>Участь у погодженні рішень ці оцінці діяльності незалежних функцій та/чи керівника на рішень вище для дотримання неупередженості</a:t>
            </a:r>
          </a:p>
          <a:p>
            <a:pPr lvl="0" algn="just"/>
            <a:endParaRPr lang="uk-UA" sz="1600" b="0" dirty="0">
              <a:solidFill>
                <a:schemeClr val="tx1"/>
              </a:solidFill>
              <a:latin typeface="Calibri" panose="020F0502020204030204" pitchFamily="34" charset="0"/>
              <a:cs typeface="Calibri" panose="020F0502020204030204" pitchFamily="34" charset="0"/>
            </a:endParaRPr>
          </a:p>
          <a:p>
            <a:pPr marL="285750" lvl="0" indent="-285750" algn="just">
              <a:buFont typeface="Arial" panose="020B0604020202020204" pitchFamily="34" charset="0"/>
              <a:buChar char="•"/>
            </a:pPr>
            <a:r>
              <a:rPr lang="uk-UA" sz="1600" b="0" dirty="0">
                <a:solidFill>
                  <a:schemeClr val="tx1"/>
                </a:solidFill>
                <a:latin typeface="Calibri" panose="020F0502020204030204" pitchFamily="34" charset="0"/>
                <a:cs typeface="Calibri" panose="020F0502020204030204" pitchFamily="34" charset="0"/>
              </a:rPr>
              <a:t>Добровільна відмова працівника або його відсторонення від </a:t>
            </a:r>
            <a:r>
              <a:rPr lang="uk-UA" sz="1600" dirty="0">
                <a:solidFill>
                  <a:schemeClr val="tx1"/>
                </a:solidFill>
                <a:latin typeface="Calibri" panose="020F0502020204030204" pitchFamily="34" charset="0"/>
                <a:cs typeface="Calibri" panose="020F0502020204030204" pitchFamily="34" charset="0"/>
              </a:rPr>
              <a:t>обговорення та прийняття рішень</a:t>
            </a:r>
            <a:r>
              <a:rPr lang="uk-UA" sz="1600" b="0" dirty="0">
                <a:solidFill>
                  <a:schemeClr val="tx1"/>
                </a:solidFill>
                <a:latin typeface="Calibri" panose="020F0502020204030204" pitchFamily="34" charset="0"/>
                <a:cs typeface="Calibri" panose="020F0502020204030204" pitchFamily="34" charset="0"/>
              </a:rPr>
              <a:t> з питань, що знаходяться або можуть опинитись під впливом КОІ</a:t>
            </a:r>
          </a:p>
          <a:p>
            <a:pPr marL="285750" lvl="0" indent="-285750" algn="just">
              <a:buFont typeface="Arial" panose="020B0604020202020204" pitchFamily="34" charset="0"/>
              <a:buChar char="•"/>
            </a:pPr>
            <a:endParaRPr lang="uk-UA" sz="1600" b="0" dirty="0">
              <a:solidFill>
                <a:schemeClr val="tx1"/>
              </a:solidFill>
              <a:latin typeface="Calibri" panose="020F0502020204030204" pitchFamily="34" charset="0"/>
              <a:cs typeface="Calibri" panose="020F0502020204030204" pitchFamily="34" charset="0"/>
            </a:endParaRPr>
          </a:p>
          <a:p>
            <a:pPr marL="285750" lvl="0" indent="-285750" algn="just">
              <a:buFont typeface="Arial" panose="020B0604020202020204" pitchFamily="34" charset="0"/>
              <a:buChar char="•"/>
            </a:pPr>
            <a:r>
              <a:rPr lang="uk-UA" sz="1600" b="0" dirty="0">
                <a:solidFill>
                  <a:schemeClr val="tx1"/>
                </a:solidFill>
                <a:latin typeface="Calibri" panose="020F0502020204030204" pitchFamily="34" charset="0"/>
                <a:cs typeface="Calibri" panose="020F0502020204030204" pitchFamily="34" charset="0"/>
              </a:rPr>
              <a:t>Перегляд та </a:t>
            </a:r>
            <a:r>
              <a:rPr lang="uk-UA" sz="1600" dirty="0">
                <a:solidFill>
                  <a:schemeClr val="tx1"/>
                </a:solidFill>
                <a:latin typeface="Calibri" panose="020F0502020204030204" pitchFamily="34" charset="0"/>
                <a:cs typeface="Calibri" panose="020F0502020204030204" pitchFamily="34" charset="0"/>
              </a:rPr>
              <a:t>зміна функціональних обов’язків</a:t>
            </a:r>
            <a:r>
              <a:rPr lang="uk-UA" sz="1600" b="0" dirty="0">
                <a:solidFill>
                  <a:schemeClr val="tx1"/>
                </a:solidFill>
                <a:latin typeface="Calibri" panose="020F0502020204030204" pitchFamily="34" charset="0"/>
                <a:cs typeface="Calibri" panose="020F0502020204030204" pitchFamily="34" charset="0"/>
              </a:rPr>
              <a:t> працівника</a:t>
            </a:r>
          </a:p>
          <a:p>
            <a:pPr lvl="0" algn="just"/>
            <a:endParaRPr lang="uk-UA" sz="1600" b="0" dirty="0">
              <a:solidFill>
                <a:schemeClr val="tx1"/>
              </a:solidFill>
              <a:latin typeface="Calibri" panose="020F0502020204030204" pitchFamily="34" charset="0"/>
              <a:cs typeface="Calibri" panose="020F0502020204030204" pitchFamily="34" charset="0"/>
            </a:endParaRPr>
          </a:p>
          <a:p>
            <a:pPr marL="285750" lvl="0" indent="-285750" algn="just">
              <a:buFont typeface="Arial" panose="020B0604020202020204" pitchFamily="34" charset="0"/>
              <a:buChar char="•"/>
            </a:pPr>
            <a:r>
              <a:rPr lang="uk-UA" sz="1600" dirty="0">
                <a:solidFill>
                  <a:schemeClr val="tx1"/>
                </a:solidFill>
                <a:latin typeface="Calibri" panose="020F0502020204030204" pitchFamily="34" charset="0"/>
                <a:cs typeface="Calibri" panose="020F0502020204030204" pitchFamily="34" charset="0"/>
              </a:rPr>
              <a:t>Переведення</a:t>
            </a:r>
            <a:r>
              <a:rPr lang="uk-UA" sz="1600" b="0" dirty="0">
                <a:solidFill>
                  <a:schemeClr val="tx1"/>
                </a:solidFill>
                <a:latin typeface="Calibri" panose="020F0502020204030204" pitchFamily="34" charset="0"/>
                <a:cs typeface="Calibri" panose="020F0502020204030204" pitchFamily="34" charset="0"/>
              </a:rPr>
              <a:t> працівника на посаду, що передбачає виконання функціональних обов’язків, не пов’язаних з КОІ</a:t>
            </a:r>
          </a:p>
          <a:p>
            <a:pPr lvl="0" algn="just"/>
            <a:endParaRPr lang="uk-UA" sz="1600" b="0" dirty="0">
              <a:solidFill>
                <a:schemeClr val="tx1"/>
              </a:solidFill>
              <a:latin typeface="Calibri" panose="020F0502020204030204" pitchFamily="34" charset="0"/>
              <a:cs typeface="Calibri" panose="020F0502020204030204" pitchFamily="34" charset="0"/>
            </a:endParaRPr>
          </a:p>
          <a:p>
            <a:pPr marL="285750" lvl="0" indent="-285750" algn="just">
              <a:buFont typeface="Arial" panose="020B0604020202020204" pitchFamily="34" charset="0"/>
              <a:buChar char="•"/>
            </a:pPr>
            <a:r>
              <a:rPr lang="uk-UA" sz="1600" b="0" dirty="0">
                <a:solidFill>
                  <a:schemeClr val="tx1"/>
                </a:solidFill>
                <a:latin typeface="Calibri" panose="020F0502020204030204" pitchFamily="34" charset="0"/>
                <a:cs typeface="Calibri" panose="020F0502020204030204" pitchFamily="34" charset="0"/>
              </a:rPr>
              <a:t>Самостійне врегулювання КОІ - </a:t>
            </a:r>
            <a:r>
              <a:rPr lang="uk-UA" sz="1600" dirty="0">
                <a:solidFill>
                  <a:schemeClr val="tx1"/>
                </a:solidFill>
                <a:latin typeface="Calibri" panose="020F0502020204030204" pitchFamily="34" charset="0"/>
                <a:cs typeface="Calibri" panose="020F0502020204030204" pitchFamily="34" charset="0"/>
              </a:rPr>
              <a:t>відмова працівника від свого особистого інтересу</a:t>
            </a:r>
            <a:r>
              <a:rPr lang="uk-UA" sz="1600" b="0" dirty="0">
                <a:solidFill>
                  <a:schemeClr val="tx1"/>
                </a:solidFill>
                <a:latin typeface="Calibri" panose="020F0502020204030204" pitchFamily="34" charset="0"/>
                <a:cs typeface="Calibri" panose="020F0502020204030204" pitchFamily="34" charset="0"/>
              </a:rPr>
              <a:t>, що є підставою КОІ</a:t>
            </a:r>
          </a:p>
          <a:p>
            <a:pPr lvl="0" algn="just"/>
            <a:endParaRPr lang="uk-UA" sz="1600" b="0" dirty="0">
              <a:solidFill>
                <a:schemeClr val="tx1"/>
              </a:solidFill>
              <a:latin typeface="Calibri" panose="020F0502020204030204" pitchFamily="34" charset="0"/>
              <a:cs typeface="Calibri" panose="020F0502020204030204" pitchFamily="34" charset="0"/>
            </a:endParaRPr>
          </a:p>
          <a:p>
            <a:pPr marL="285750" lvl="0" indent="-285750" algn="just">
              <a:buFont typeface="Arial" panose="020B0604020202020204" pitchFamily="34" charset="0"/>
              <a:buChar char="•"/>
            </a:pPr>
            <a:r>
              <a:rPr lang="uk-UA" sz="1600" dirty="0">
                <a:solidFill>
                  <a:schemeClr val="tx1"/>
                </a:solidFill>
                <a:latin typeface="Calibri" panose="020F0502020204030204" pitchFamily="34" charset="0"/>
                <a:cs typeface="Calibri" panose="020F0502020204030204" pitchFamily="34" charset="0"/>
              </a:rPr>
              <a:t>Звільнення працівника </a:t>
            </a:r>
            <a:r>
              <a:rPr lang="uk-UA" sz="1600" b="0" dirty="0">
                <a:solidFill>
                  <a:schemeClr val="tx1"/>
                </a:solidFill>
                <a:latin typeface="Calibri" panose="020F0502020204030204" pitchFamily="34" charset="0"/>
                <a:cs typeface="Calibri" panose="020F0502020204030204" pitchFamily="34" charset="0"/>
              </a:rPr>
              <a:t>(найкритичніша міра врегулювання)</a:t>
            </a:r>
          </a:p>
        </p:txBody>
      </p:sp>
      <p:pic>
        <p:nvPicPr>
          <p:cNvPr id="4098" name="Picture 2" descr="Досудове врегулювання господарських спорів Досудове врегулювання спорів у  цивільному процесі | «BILOUS &amp; PARTNERS» | «BILOUS &amp; PARTNERS»">
            <a:extLst>
              <a:ext uri="{FF2B5EF4-FFF2-40B4-BE49-F238E27FC236}">
                <a16:creationId xmlns:a16="http://schemas.microsoft.com/office/drawing/2014/main" id="{103334F8-26E8-D3D8-E669-7BA57A426D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0290" y="4254587"/>
            <a:ext cx="3629748" cy="2419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3295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4" name="TextBox 3">
            <a:extLst>
              <a:ext uri="{FF2B5EF4-FFF2-40B4-BE49-F238E27FC236}">
                <a16:creationId xmlns:a16="http://schemas.microsoft.com/office/drawing/2014/main" id="{4C2DD7C2-9835-E86A-386A-FC7E8D604591}"/>
              </a:ext>
            </a:extLst>
          </p:cNvPr>
          <p:cNvSpPr txBox="1"/>
          <p:nvPr/>
        </p:nvSpPr>
        <p:spPr>
          <a:xfrm>
            <a:off x="117446" y="1072431"/>
            <a:ext cx="11917536" cy="5047536"/>
          </a:xfrm>
          <a:prstGeom prst="rect">
            <a:avLst/>
          </a:prstGeom>
          <a:noFill/>
        </p:spPr>
        <p:txBody>
          <a:bodyPr wrap="square">
            <a:spAutoFit/>
          </a:bodyPr>
          <a:lstStyle/>
          <a:p>
            <a:pPr algn="just"/>
            <a:r>
              <a:rPr lang="uk-UA" sz="1400" b="1" dirty="0">
                <a:solidFill>
                  <a:srgbClr val="C00000"/>
                </a:solidFill>
                <a:latin typeface="Calibri" panose="020F0502020204030204" pitchFamily="34" charset="0"/>
                <a:cs typeface="Calibri" panose="020F0502020204030204" pitchFamily="34" charset="0"/>
              </a:rPr>
              <a:t>1. Питання: я ФОП, чи маю я зазначати про це в Декларації?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так, навіть якщо ви у якості ФОП не працюєте з Компанією, з партнерами або конкурентами Компаніями. </a:t>
            </a:r>
          </a:p>
          <a:p>
            <a:pPr algn="just"/>
            <a:endParaRPr lang="uk-UA" sz="1400" dirty="0">
              <a:solidFill>
                <a:srgbClr val="003B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2. Питання  в мене є маленька доля в іншій компанії, чи зазначати про це?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так, навіть якщо ця компанія не працює з Компанією. </a:t>
            </a:r>
          </a:p>
          <a:p>
            <a:pPr algn="just"/>
            <a:endParaRPr lang="uk-UA" sz="1400" dirty="0">
              <a:solidFill>
                <a:srgbClr val="003B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3. Питання: а що робити, якщо я взагалі не знаю, чим вони займаються, вони мені лише невеликі гроші раз на рік перераховують?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мати КОІ – не порушення. Компанія не звільняє працівників у випадку виявлення КОІ, а захищає їх. В такому випадку краще повідомити </a:t>
            </a:r>
            <a:r>
              <a:rPr lang="uk-UA" sz="1400" dirty="0" err="1">
                <a:solidFill>
                  <a:srgbClr val="003B5D"/>
                </a:solidFill>
                <a:latin typeface="Calibri" panose="020F0502020204030204" pitchFamily="34" charset="0"/>
                <a:cs typeface="Calibri" panose="020F0502020204030204" pitchFamily="34" charset="0"/>
              </a:rPr>
              <a:t>Комплаєнс</a:t>
            </a:r>
            <a:r>
              <a:rPr lang="uk-UA" sz="1400" dirty="0">
                <a:solidFill>
                  <a:srgbClr val="003B5D"/>
                </a:solidFill>
                <a:latin typeface="Calibri" panose="020F0502020204030204" pitchFamily="34" charset="0"/>
                <a:cs typeface="Calibri" panose="020F0502020204030204" pitchFamily="34" charset="0"/>
              </a:rPr>
              <a:t>. </a:t>
            </a:r>
          </a:p>
          <a:p>
            <a:pPr algn="just"/>
            <a:endParaRPr lang="uk-UA" sz="1400" dirty="0">
              <a:solidFill>
                <a:srgbClr val="003B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5. Питання: мій кум – директор компанії, що давно та успішно працює з Компанією, надаючи транспортні послуги (наприклад), чи маю я зазначати про це?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Якщо будь-яким чином ви приймали або можете бути залучені до прийняття рішення, чи працювати Компанії з цією конкретною компанією, про це слід зазначити. Пам’ятайте, що у випадку проблем працівник не може бути покараний, якщо він своєчасно та повністю розкрив конфлікт інтересів. </a:t>
            </a:r>
          </a:p>
          <a:p>
            <a:pPr algn="just"/>
            <a:endParaRPr lang="uk-UA" sz="1400" dirty="0">
              <a:solidFill>
                <a:srgbClr val="003B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6. Питання: Мені або моїм близьким пропонують діловий подарунок. Як я маю реагувати, якщо я не знаю, скільки коштує те, що мені дарують, або якщо це подарункова </a:t>
            </a:r>
            <a:r>
              <a:rPr lang="uk-UA" sz="1400" b="1" dirty="0" err="1">
                <a:solidFill>
                  <a:srgbClr val="C00000"/>
                </a:solidFill>
                <a:latin typeface="Calibri" panose="020F0502020204030204" pitchFamily="34" charset="0"/>
                <a:cs typeface="Calibri" panose="020F0502020204030204" pitchFamily="34" charset="0"/>
              </a:rPr>
              <a:t>знижкова</a:t>
            </a:r>
            <a:r>
              <a:rPr lang="uk-UA" sz="1400" b="1" dirty="0">
                <a:solidFill>
                  <a:srgbClr val="C00000"/>
                </a:solidFill>
                <a:latin typeface="Calibri" panose="020F0502020204030204" pitchFamily="34" charset="0"/>
                <a:cs typeface="Calibri" panose="020F0502020204030204" pitchFamily="34" charset="0"/>
              </a:rPr>
              <a:t> картка, поїздка або щось подібне?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ми покладаємось на здоровий глузд кожного. Якщо ви маєте сумніви, чи не коштує подарунок більш, ніж ____ гривень, то варто звернутися у </a:t>
            </a:r>
            <a:r>
              <a:rPr lang="uk-UA" sz="1400" dirty="0" err="1">
                <a:solidFill>
                  <a:srgbClr val="003B5D"/>
                </a:solidFill>
                <a:latin typeface="Calibri" panose="020F0502020204030204" pitchFamily="34" charset="0"/>
                <a:cs typeface="Calibri" panose="020F0502020204030204" pitchFamily="34" charset="0"/>
              </a:rPr>
              <a:t>Комплаєнс</a:t>
            </a:r>
            <a:r>
              <a:rPr lang="uk-UA" sz="1400" dirty="0">
                <a:solidFill>
                  <a:srgbClr val="003B5D"/>
                </a:solidFill>
                <a:latin typeface="Calibri" panose="020F0502020204030204" pitchFamily="34" charset="0"/>
                <a:cs typeface="Calibri" panose="020F0502020204030204" pitchFamily="34" charset="0"/>
              </a:rPr>
              <a:t>. </a:t>
            </a:r>
          </a:p>
          <a:p>
            <a:pPr algn="just"/>
            <a:endParaRPr lang="uk-UA" sz="1400" b="1" dirty="0">
              <a:solidFill>
                <a:srgbClr val="FF0000"/>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7. Питання: Чи можу я займатись депутатською діяльністю чи брати участь у волонтерських фондах/організаціях? </a:t>
            </a:r>
          </a:p>
          <a:p>
            <a:pPr algn="just"/>
            <a:r>
              <a:rPr lang="uk-UA" sz="1400" b="1" dirty="0">
                <a:solidFill>
                  <a:srgbClr val="003B5D"/>
                </a:solidFill>
                <a:latin typeface="Calibri" panose="020F0502020204030204" pitchFamily="34" charset="0"/>
                <a:cs typeface="Calibri" panose="020F0502020204030204" pitchFamily="34" charset="0"/>
              </a:rPr>
              <a:t>Відповідь: </a:t>
            </a:r>
            <a:r>
              <a:rPr lang="uk-UA" sz="1400" dirty="0">
                <a:solidFill>
                  <a:srgbClr val="003B5D"/>
                </a:solidFill>
                <a:latin typeface="Calibri" panose="020F0502020204030204" pitchFamily="34" charset="0"/>
                <a:cs typeface="Calibri" panose="020F0502020204030204" pitchFamily="34" charset="0"/>
              </a:rPr>
              <a:t>так, якщо це відбувається в неробочий час і не зашкоджую робочим </a:t>
            </a:r>
            <a:r>
              <a:rPr lang="uk-UA" sz="1400" dirty="0" err="1">
                <a:solidFill>
                  <a:srgbClr val="003B5D"/>
                </a:solidFill>
                <a:latin typeface="Calibri" panose="020F0502020204030204" pitchFamily="34" charset="0"/>
                <a:cs typeface="Calibri" panose="020F0502020204030204" pitchFamily="34" charset="0"/>
              </a:rPr>
              <a:t>обов</a:t>
            </a:r>
            <a:r>
              <a:rPr lang="en-US" sz="1400" dirty="0">
                <a:solidFill>
                  <a:srgbClr val="003B5D"/>
                </a:solidFill>
                <a:latin typeface="Calibri" panose="020F0502020204030204" pitchFamily="34" charset="0"/>
                <a:cs typeface="Calibri" panose="020F0502020204030204" pitchFamily="34" charset="0"/>
              </a:rPr>
              <a:t>’</a:t>
            </a:r>
            <a:r>
              <a:rPr lang="uk-UA" sz="1400" dirty="0" err="1">
                <a:solidFill>
                  <a:srgbClr val="003B5D"/>
                </a:solidFill>
                <a:latin typeface="Calibri" panose="020F0502020204030204" pitchFamily="34" charset="0"/>
                <a:cs typeface="Calibri" panose="020F0502020204030204" pitchFamily="34" charset="0"/>
              </a:rPr>
              <a:t>язками</a:t>
            </a:r>
            <a:r>
              <a:rPr lang="uk-UA" sz="1400" dirty="0">
                <a:solidFill>
                  <a:srgbClr val="003B5D"/>
                </a:solidFill>
                <a:latin typeface="Calibri" panose="020F0502020204030204" pitchFamily="34" charset="0"/>
                <a:cs typeface="Calibri" panose="020F0502020204030204" pitchFamily="34" charset="0"/>
              </a:rPr>
              <a:t>.</a:t>
            </a:r>
            <a:endParaRPr lang="ru-RU" sz="2000" dirty="0"/>
          </a:p>
          <a:p>
            <a:pPr algn="just"/>
            <a:endParaRPr lang="uk-UA" sz="1400" dirty="0">
              <a:solidFill>
                <a:srgbClr val="003B5D"/>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13D8B59E-F2D2-6C5A-6B89-CCD160E80712}"/>
              </a:ext>
            </a:extLst>
          </p:cNvPr>
          <p:cNvSpPr txBox="1"/>
          <p:nvPr/>
        </p:nvSpPr>
        <p:spPr>
          <a:xfrm>
            <a:off x="507520" y="301436"/>
            <a:ext cx="11120150" cy="461665"/>
          </a:xfrm>
          <a:prstGeom prst="rect">
            <a:avLst/>
          </a:prstGeom>
          <a:solidFill>
            <a:schemeClr val="accent6">
              <a:lumMod val="75000"/>
            </a:schemeClr>
          </a:solidFill>
        </p:spPr>
        <p:txBody>
          <a:bodyPr wrap="square" rtlCol="0">
            <a:spAutoFit/>
          </a:bodyPr>
          <a:lstStyle/>
          <a:p>
            <a:r>
              <a:rPr lang="uk-UA" sz="2400" dirty="0">
                <a:solidFill>
                  <a:schemeClr val="bg1"/>
                </a:solidFill>
                <a:latin typeface="Gilroy ExtraBold" panose="00000900000000000000" pitchFamily="50" charset="0"/>
                <a:ea typeface="+mj-ea"/>
                <a:cs typeface="+mj-cs"/>
              </a:rPr>
              <a:t>Найчастіші питання та відповіді. Частина 1</a:t>
            </a:r>
            <a:endParaRPr lang="ru-RU" sz="2400" dirty="0">
              <a:solidFill>
                <a:schemeClr val="bg1"/>
              </a:solidFill>
              <a:latin typeface="Gilroy ExtraBold" panose="00000900000000000000" pitchFamily="50" charset="0"/>
              <a:ea typeface="+mj-ea"/>
              <a:cs typeface="+mj-cs"/>
            </a:endParaRPr>
          </a:p>
        </p:txBody>
      </p:sp>
    </p:spTree>
    <p:extLst>
      <p:ext uri="{BB962C8B-B14F-4D97-AF65-F5344CB8AC3E}">
        <p14:creationId xmlns:p14="http://schemas.microsoft.com/office/powerpoint/2010/main" val="15871698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solidFill>
            </a:endParaRPr>
          </a:p>
        </p:txBody>
      </p:sp>
      <p:sp>
        <p:nvSpPr>
          <p:cNvPr id="4" name="TextBox 3">
            <a:extLst>
              <a:ext uri="{FF2B5EF4-FFF2-40B4-BE49-F238E27FC236}">
                <a16:creationId xmlns:a16="http://schemas.microsoft.com/office/drawing/2014/main" id="{4C2DD7C2-9835-E86A-386A-FC7E8D604591}"/>
              </a:ext>
            </a:extLst>
          </p:cNvPr>
          <p:cNvSpPr txBox="1"/>
          <p:nvPr/>
        </p:nvSpPr>
        <p:spPr>
          <a:xfrm>
            <a:off x="89040" y="1072432"/>
            <a:ext cx="12010596" cy="5478423"/>
          </a:xfrm>
          <a:prstGeom prst="rect">
            <a:avLst/>
          </a:prstGeom>
          <a:noFill/>
        </p:spPr>
        <p:txBody>
          <a:bodyPr wrap="square">
            <a:spAutoFit/>
          </a:bodyPr>
          <a:lstStyle/>
          <a:p>
            <a:pPr algn="just"/>
            <a:r>
              <a:rPr lang="uk-UA" sz="1400" b="1" dirty="0">
                <a:solidFill>
                  <a:srgbClr val="C00000"/>
                </a:solidFill>
                <a:latin typeface="Calibri" panose="020F0502020204030204" pitchFamily="34" charset="0"/>
                <a:cs typeface="Calibri" panose="020F0502020204030204" pitchFamily="34" charset="0"/>
              </a:rPr>
              <a:t>7. Питання: я не дуже часто спілкуюсь із членами своєї родини, і не маю гадки, де частина з них працює та кого вони консультують, що я маю зробити? </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ви не зобов’язані володіти повною інформацією щодо життя кожного із своїх близьких. Але, якщо ви знаєте, що хтось з них працює на партнера або конкурента Компанії, про це слід зазначити в декларації. Це також потрібно зробити, коли ви безпосередньо працюєте із компанією, в яких працює ваша близька особа. </a:t>
            </a: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8. Питання: а якщо це не мій родич, а моя дівчина? </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якщо це досить близькі відносини (і це стосується й близьких друзів), ви досить часто спілкуєтесь, та ви знаєте, що така близька вам людина працює на партнера або конкурента Компанії – про це варто зазначити в декларації. </a:t>
            </a: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9. Питання: чи маю я бути відповідальним за дії моїх близьких, їх корпоративні права, які подарунки вони приймають? </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точно ні. Але якщо ви знаєте про наявний або потенційний КОІ, що може зачіпати Компанію – про це варто повідомити в декларації. </a:t>
            </a: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10. Питання: що буде, якщо я не знаю про конфлікт інтересів, що пов’язаний із моїми близькими, а виявиться, що він є? </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Компанія не карає працівників за наявність КОІ і не вимагає знати про них все. Але, якщо виявиться, що ви знали про наявність КОІ, але не повідомили – це буде порушенням. </a:t>
            </a: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11. Питання: якщо я не впевнений(а), чи повинен зазначати мою специфічну ситуацію як КОІ, що я маю робити? </a:t>
            </a:r>
          </a:p>
          <a:p>
            <a:pPr algn="just"/>
            <a:r>
              <a:rPr lang="uk-UA" sz="1400" b="1" dirty="0">
                <a:solidFill>
                  <a:srgbClr val="003A5D"/>
                </a:solidFill>
                <a:latin typeface="Calibri" panose="020F0502020204030204" pitchFamily="34" charset="0"/>
                <a:cs typeface="Calibri" panose="020F0502020204030204" pitchFamily="34" charset="0"/>
              </a:rPr>
              <a:t>Відповідь:</a:t>
            </a:r>
            <a:r>
              <a:rPr lang="uk-UA" sz="1400" dirty="0">
                <a:solidFill>
                  <a:srgbClr val="003A5D"/>
                </a:solidFill>
                <a:latin typeface="Calibri" panose="020F0502020204030204" pitchFamily="34" charset="0"/>
                <a:cs typeface="Calibri" panose="020F0502020204030204" pitchFamily="34" charset="0"/>
              </a:rPr>
              <a:t> Ви можете звернутись з питанням до </a:t>
            </a:r>
            <a:r>
              <a:rPr lang="uk-UA" sz="1400" dirty="0" err="1">
                <a:solidFill>
                  <a:srgbClr val="003A5D"/>
                </a:solidFill>
                <a:latin typeface="Calibri" panose="020F0502020204030204" pitchFamily="34" charset="0"/>
                <a:cs typeface="Calibri" panose="020F0502020204030204" pitchFamily="34" charset="0"/>
              </a:rPr>
              <a:t>Комплаєнсу</a:t>
            </a:r>
            <a:endParaRPr lang="uk-UA" sz="1400" dirty="0">
              <a:solidFill>
                <a:srgbClr val="003A5D"/>
              </a:solidFill>
              <a:latin typeface="Calibri" panose="020F0502020204030204" pitchFamily="34" charset="0"/>
              <a:cs typeface="Calibri" panose="020F0502020204030204" pitchFamily="34" charset="0"/>
            </a:endParaRP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12. Питання: чи будуть інші знати про мій КОІ?</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ні, інформаціє є конфіденційною. </a:t>
            </a:r>
          </a:p>
          <a:p>
            <a:pPr algn="just"/>
            <a:endParaRPr lang="uk-UA" sz="1400" dirty="0">
              <a:solidFill>
                <a:srgbClr val="003A5D"/>
              </a:solidFill>
              <a:latin typeface="Calibri" panose="020F0502020204030204" pitchFamily="34" charset="0"/>
              <a:cs typeface="Calibri" panose="020F0502020204030204" pitchFamily="34" charset="0"/>
            </a:endParaRPr>
          </a:p>
          <a:p>
            <a:pPr algn="just"/>
            <a:r>
              <a:rPr lang="uk-UA" sz="1400" b="1" dirty="0">
                <a:solidFill>
                  <a:srgbClr val="C00000"/>
                </a:solidFill>
                <a:latin typeface="Calibri" panose="020F0502020204030204" pitchFamily="34" charset="0"/>
                <a:cs typeface="Calibri" panose="020F0502020204030204" pitchFamily="34" charset="0"/>
              </a:rPr>
              <a:t>13. Питання: чи буде знати моє керівництво про мій КОІ? </a:t>
            </a:r>
          </a:p>
          <a:p>
            <a:pPr algn="just"/>
            <a:r>
              <a:rPr lang="uk-UA" sz="1400" b="1" dirty="0">
                <a:solidFill>
                  <a:srgbClr val="003A5D"/>
                </a:solidFill>
                <a:latin typeface="Calibri" panose="020F0502020204030204" pitchFamily="34" charset="0"/>
                <a:cs typeface="Calibri" panose="020F0502020204030204" pitchFamily="34" charset="0"/>
              </a:rPr>
              <a:t>Відповідь: </a:t>
            </a:r>
            <a:r>
              <a:rPr lang="uk-UA" sz="1400" dirty="0">
                <a:solidFill>
                  <a:srgbClr val="003A5D"/>
                </a:solidFill>
                <a:latin typeface="Calibri" panose="020F0502020204030204" pitchFamily="34" charset="0"/>
                <a:cs typeface="Calibri" panose="020F0502020204030204" pitchFamily="34" charset="0"/>
              </a:rPr>
              <a:t>так, керівник </a:t>
            </a:r>
            <a:r>
              <a:rPr lang="uk-UA" sz="1400" dirty="0" err="1">
                <a:solidFill>
                  <a:srgbClr val="003A5D"/>
                </a:solidFill>
                <a:latin typeface="Calibri" panose="020F0502020204030204" pitchFamily="34" charset="0"/>
                <a:cs typeface="Calibri" panose="020F0502020204030204" pitchFamily="34" charset="0"/>
              </a:rPr>
              <a:t>надасть</a:t>
            </a:r>
            <a:r>
              <a:rPr lang="uk-UA" sz="1400" dirty="0">
                <a:solidFill>
                  <a:srgbClr val="003A5D"/>
                </a:solidFill>
                <a:latin typeface="Calibri" panose="020F0502020204030204" pitchFamily="34" charset="0"/>
                <a:cs typeface="Calibri" panose="020F0502020204030204" pitchFamily="34" charset="0"/>
              </a:rPr>
              <a:t> свої рекомендації щодо того, як врегулювати КОІ – але це не буде його одноособовим рішенням. До рішення, як має бути врегульований кожен конкретний випадок, залучається також </a:t>
            </a:r>
            <a:r>
              <a:rPr lang="uk-UA" sz="1400" dirty="0" err="1">
                <a:solidFill>
                  <a:srgbClr val="003A5D"/>
                </a:solidFill>
                <a:latin typeface="Calibri" panose="020F0502020204030204" pitchFamily="34" charset="0"/>
                <a:cs typeface="Calibri" panose="020F0502020204030204" pitchFamily="34" charset="0"/>
              </a:rPr>
              <a:t>Комплаєнс</a:t>
            </a:r>
            <a:r>
              <a:rPr lang="uk-UA" sz="1400" dirty="0">
                <a:solidFill>
                  <a:srgbClr val="003A5D"/>
                </a:solidFill>
                <a:latin typeface="Calibri" panose="020F0502020204030204" pitchFamily="34" charset="0"/>
                <a:cs typeface="Calibri" panose="020F0502020204030204" pitchFamily="34" charset="0"/>
              </a:rPr>
              <a:t>.</a:t>
            </a:r>
          </a:p>
        </p:txBody>
      </p:sp>
      <p:sp>
        <p:nvSpPr>
          <p:cNvPr id="5" name="TextBox 4">
            <a:extLst>
              <a:ext uri="{FF2B5EF4-FFF2-40B4-BE49-F238E27FC236}">
                <a16:creationId xmlns:a16="http://schemas.microsoft.com/office/drawing/2014/main" id="{13D8B59E-F2D2-6C5A-6B89-CCD160E80712}"/>
              </a:ext>
            </a:extLst>
          </p:cNvPr>
          <p:cNvSpPr txBox="1"/>
          <p:nvPr/>
        </p:nvSpPr>
        <p:spPr>
          <a:xfrm>
            <a:off x="507520" y="301436"/>
            <a:ext cx="11120150" cy="461665"/>
          </a:xfrm>
          <a:prstGeom prst="rect">
            <a:avLst/>
          </a:prstGeom>
          <a:noFill/>
        </p:spPr>
        <p:txBody>
          <a:bodyPr wrap="square" rtlCol="0">
            <a:spAutoFit/>
          </a:bodyPr>
          <a:lstStyle/>
          <a:p>
            <a:r>
              <a:rPr lang="uk-UA" sz="2400" dirty="0">
                <a:solidFill>
                  <a:schemeClr val="bg1"/>
                </a:solidFill>
                <a:latin typeface="Gilroy ExtraBold" panose="00000900000000000000" pitchFamily="50" charset="0"/>
                <a:ea typeface="+mj-ea"/>
                <a:cs typeface="+mj-cs"/>
              </a:rPr>
              <a:t>Найчастіші питання та відповіді. Частина 2</a:t>
            </a:r>
            <a:endParaRPr lang="ru-RU" sz="2400" dirty="0">
              <a:solidFill>
                <a:schemeClr val="bg1"/>
              </a:solidFill>
              <a:latin typeface="Gilroy ExtraBold" panose="00000900000000000000" pitchFamily="50" charset="0"/>
              <a:ea typeface="+mj-ea"/>
              <a:cs typeface="+mj-cs"/>
            </a:endParaRPr>
          </a:p>
        </p:txBody>
      </p:sp>
    </p:spTree>
    <p:extLst>
      <p:ext uri="{BB962C8B-B14F-4D97-AF65-F5344CB8AC3E}">
        <p14:creationId xmlns:p14="http://schemas.microsoft.com/office/powerpoint/2010/main" val="4022495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07520" y="301436"/>
            <a:ext cx="11120150" cy="461665"/>
          </a:xfrm>
          <a:prstGeom prst="rect">
            <a:avLst/>
          </a:prstGeom>
          <a:noFill/>
        </p:spPr>
        <p:txBody>
          <a:bodyPr wrap="square" rtlCol="0">
            <a:spAutoFit/>
          </a:bodyPr>
          <a:lstStyle/>
          <a:p>
            <a:r>
              <a:rPr lang="uk-UA" sz="2400" dirty="0">
                <a:solidFill>
                  <a:schemeClr val="bg1"/>
                </a:solidFill>
                <a:latin typeface="Gilroy ExtraBold" panose="00000900000000000000" pitchFamily="50" charset="0"/>
                <a:ea typeface="+mj-ea"/>
                <a:cs typeface="+mj-cs"/>
              </a:rPr>
              <a:t>Що таке конфлікт інтересів?</a:t>
            </a:r>
            <a:endParaRPr lang="ru-RU" sz="2400" dirty="0">
              <a:solidFill>
                <a:schemeClr val="bg1"/>
              </a:solidFill>
              <a:latin typeface="Gilroy ExtraBold" panose="00000900000000000000" pitchFamily="50" charset="0"/>
              <a:ea typeface="+mj-ea"/>
              <a:cs typeface="+mj-cs"/>
            </a:endParaRPr>
          </a:p>
        </p:txBody>
      </p:sp>
      <p:sp>
        <p:nvSpPr>
          <p:cNvPr id="5" name="TextBox 4">
            <a:extLst>
              <a:ext uri="{FF2B5EF4-FFF2-40B4-BE49-F238E27FC236}">
                <a16:creationId xmlns:a16="http://schemas.microsoft.com/office/drawing/2014/main" id="{BDBAD797-A1F8-0D34-14D7-4C9FD1A0F200}"/>
              </a:ext>
            </a:extLst>
          </p:cNvPr>
          <p:cNvSpPr txBox="1"/>
          <p:nvPr/>
        </p:nvSpPr>
        <p:spPr>
          <a:xfrm>
            <a:off x="84518" y="1328032"/>
            <a:ext cx="6621081" cy="2445862"/>
          </a:xfrm>
          <a:prstGeom prst="rect">
            <a:avLst/>
          </a:prstGeom>
          <a:noFill/>
        </p:spPr>
        <p:txBody>
          <a:bodyPr wrap="square">
            <a:spAutoFit/>
          </a:bodyPr>
          <a:lstStyle/>
          <a:p>
            <a:pPr algn="just">
              <a:lnSpc>
                <a:spcPct val="107000"/>
              </a:lnSpc>
              <a:spcAft>
                <a:spcPts val="800"/>
              </a:spcAft>
            </a:pPr>
            <a:r>
              <a:rPr lang="uk-UA" sz="2400" b="1" dirty="0">
                <a:effectLst/>
                <a:latin typeface="Calibri" panose="020F0502020204030204" pitchFamily="34" charset="0"/>
                <a:ea typeface="Times New Roman" panose="02020603050405020304" pitchFamily="18" charset="0"/>
                <a:cs typeface="Calibri" panose="020F0502020204030204" pitchFamily="34" charset="0"/>
              </a:rPr>
              <a:t>Конфлікт інтересів</a:t>
            </a:r>
            <a:r>
              <a:rPr lang="en-US" sz="2400" b="1" dirty="0">
                <a:effectLst/>
                <a:latin typeface="Calibri" panose="020F0502020204030204" pitchFamily="34" charset="0"/>
                <a:ea typeface="Times New Roman" panose="02020603050405020304" pitchFamily="18" charset="0"/>
                <a:cs typeface="Calibri" panose="020F0502020204030204" pitchFamily="34" charset="0"/>
              </a:rPr>
              <a:t> (</a:t>
            </a:r>
            <a:r>
              <a:rPr lang="uk-UA" sz="2400" b="1" dirty="0">
                <a:effectLst/>
                <a:latin typeface="Calibri" panose="020F0502020204030204" pitchFamily="34" charset="0"/>
                <a:ea typeface="Times New Roman" panose="02020603050405020304" pitchFamily="18" charset="0"/>
                <a:cs typeface="Calibri" panose="020F0502020204030204" pitchFamily="34" charset="0"/>
              </a:rPr>
              <a:t>КОІ</a:t>
            </a:r>
            <a:r>
              <a:rPr lang="en-US" sz="2400" b="1" dirty="0">
                <a:effectLst/>
                <a:latin typeface="Calibri" panose="020F0502020204030204" pitchFamily="34" charset="0"/>
                <a:ea typeface="Times New Roman" panose="02020603050405020304" pitchFamily="18" charset="0"/>
                <a:cs typeface="Calibri" panose="020F0502020204030204" pitchFamily="34" charset="0"/>
              </a:rPr>
              <a:t>)</a:t>
            </a:r>
            <a:r>
              <a:rPr lang="uk-UA" sz="2400" dirty="0">
                <a:effectLst/>
                <a:latin typeface="Calibri" panose="020F0502020204030204" pitchFamily="34" charset="0"/>
                <a:ea typeface="Times New Roman" panose="02020603050405020304" pitchFamily="18" charset="0"/>
                <a:cs typeface="Calibri" panose="020F0502020204030204" pitchFamily="34" charset="0"/>
              </a:rPr>
              <a:t> – ситуація, за якої особиста зацікавленість працівника та або пов’язаних з ним осіб </a:t>
            </a:r>
            <a:r>
              <a:rPr lang="uk-UA" sz="2400" b="1" u="sng" dirty="0">
                <a:effectLst/>
                <a:latin typeface="Calibri" panose="020F0502020204030204" pitchFamily="34" charset="0"/>
                <a:ea typeface="Times New Roman" panose="02020603050405020304" pitchFamily="18" charset="0"/>
                <a:cs typeface="Calibri" panose="020F0502020204030204" pitchFamily="34" charset="0"/>
              </a:rPr>
              <a:t>впливає</a:t>
            </a:r>
            <a:r>
              <a:rPr lang="uk-UA" sz="2400" dirty="0">
                <a:effectLst/>
                <a:latin typeface="Calibri" panose="020F0502020204030204" pitchFamily="34" charset="0"/>
                <a:ea typeface="Times New Roman" panose="02020603050405020304" pitchFamily="18" charset="0"/>
                <a:cs typeface="Calibri" panose="020F0502020204030204" pitchFamily="34" charset="0"/>
              </a:rPr>
              <a:t> або </a:t>
            </a:r>
            <a:r>
              <a:rPr lang="uk-UA" sz="2400" b="1" dirty="0">
                <a:effectLst/>
                <a:latin typeface="Calibri" panose="020F0502020204030204" pitchFamily="34" charset="0"/>
                <a:ea typeface="Times New Roman" panose="02020603050405020304" pitchFamily="18" charset="0"/>
                <a:cs typeface="Calibri" panose="020F0502020204030204" pitchFamily="34" charset="0"/>
              </a:rPr>
              <a:t>може вплинути</a:t>
            </a:r>
            <a:r>
              <a:rPr lang="uk-UA" sz="2400" dirty="0">
                <a:effectLst/>
                <a:latin typeface="Calibri" panose="020F0502020204030204" pitchFamily="34" charset="0"/>
                <a:ea typeface="Times New Roman" panose="02020603050405020304" pitchFamily="18" charset="0"/>
                <a:cs typeface="Calibri" panose="020F0502020204030204" pitchFamily="34" charset="0"/>
              </a:rPr>
              <a:t> на виконання </a:t>
            </a:r>
            <a:r>
              <a:rPr lang="uk-UA" sz="2400" dirty="0">
                <a:latin typeface="Calibri" panose="020F0502020204030204" pitchFamily="34" charset="0"/>
                <a:ea typeface="Times New Roman" panose="02020603050405020304" pitchFamily="18" charset="0"/>
                <a:cs typeface="Calibri" panose="020F0502020204030204" pitchFamily="34" charset="0"/>
              </a:rPr>
              <a:t>трудових</a:t>
            </a:r>
            <a:r>
              <a:rPr lang="uk-UA" sz="2400" dirty="0">
                <a:effectLst/>
                <a:latin typeface="Calibri" panose="020F0502020204030204" pitchFamily="34" charset="0"/>
                <a:ea typeface="Times New Roman" panose="02020603050405020304" pitchFamily="18" charset="0"/>
                <a:cs typeface="Calibri" panose="020F0502020204030204" pitchFamily="34" charset="0"/>
              </a:rPr>
              <a:t> обов’язків і може призвести до протиріччя між особистими інтересами працівника та інтересами </a:t>
            </a:r>
            <a:r>
              <a:rPr lang="uk-UA" sz="2400" dirty="0">
                <a:latin typeface="Calibri" panose="020F0502020204030204" pitchFamily="34" charset="0"/>
                <a:ea typeface="Times New Roman" panose="02020603050405020304" pitchFamily="18" charset="0"/>
                <a:cs typeface="Calibri" panose="020F0502020204030204" pitchFamily="34" charset="0"/>
              </a:rPr>
              <a:t>Компанії</a:t>
            </a:r>
            <a:r>
              <a:rPr lang="uk-UA" sz="2400" dirty="0">
                <a:effectLst/>
                <a:latin typeface="Calibri" panose="020F0502020204030204" pitchFamily="34" charset="0"/>
                <a:ea typeface="Times New Roman" panose="02020603050405020304" pitchFamily="18" charset="0"/>
                <a:cs typeface="Calibri" panose="020F0502020204030204" pitchFamily="34" charset="0"/>
              </a:rPr>
              <a:t>.</a:t>
            </a:r>
            <a:endParaRPr lang="uk-UA" sz="2400" dirty="0">
              <a:effectLst/>
              <a:latin typeface="Calibri" panose="020F0502020204030204" pitchFamily="34" charset="0"/>
              <a:ea typeface="Calibri" panose="020F0502020204030204" pitchFamily="34" charset="0"/>
              <a:cs typeface="Calibri" panose="020F0502020204030204" pitchFamily="34" charset="0"/>
            </a:endParaRPr>
          </a:p>
        </p:txBody>
      </p:sp>
      <p:pic>
        <p:nvPicPr>
          <p:cNvPr id="1026" name="Picture 2" descr="Are Conflicts of Interest Common in Personal Injury Law? - Business Ethics  Pledge">
            <a:extLst>
              <a:ext uri="{FF2B5EF4-FFF2-40B4-BE49-F238E27FC236}">
                <a16:creationId xmlns:a16="http://schemas.microsoft.com/office/drawing/2014/main" id="{592372C7-3FAF-2D28-A36A-BAA2E1236E5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0465" y="1237827"/>
            <a:ext cx="5247017" cy="3500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883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184247" y="243794"/>
            <a:ext cx="11120150" cy="461665"/>
          </a:xfrm>
          <a:prstGeom prst="rect">
            <a:avLst/>
          </a:prstGeom>
          <a:noFill/>
        </p:spPr>
        <p:txBody>
          <a:bodyPr wrap="square" rtlCol="0">
            <a:spAutoFit/>
          </a:bodyPr>
          <a:lstStyle/>
          <a:p>
            <a:r>
              <a:rPr lang="uk-UA" sz="2400" dirty="0">
                <a:solidFill>
                  <a:schemeClr val="bg1"/>
                </a:solidFill>
                <a:latin typeface="Calibri" panose="020F0502020204030204" pitchFamily="34" charset="0"/>
                <a:ea typeface="+mj-ea"/>
                <a:cs typeface="Calibri" panose="020F0502020204030204" pitchFamily="34" charset="0"/>
              </a:rPr>
              <a:t>Типи КОІ</a:t>
            </a:r>
            <a:endParaRPr lang="ru-RU" sz="2400" dirty="0">
              <a:solidFill>
                <a:schemeClr val="bg1"/>
              </a:solidFill>
              <a:latin typeface="Calibri" panose="020F0502020204030204" pitchFamily="34" charset="0"/>
              <a:ea typeface="+mj-ea"/>
              <a:cs typeface="Calibri" panose="020F0502020204030204" pitchFamily="34" charset="0"/>
            </a:endParaRPr>
          </a:p>
        </p:txBody>
      </p:sp>
      <p:graphicFrame>
        <p:nvGraphicFramePr>
          <p:cNvPr id="3" name="Diagram 2">
            <a:extLst>
              <a:ext uri="{FF2B5EF4-FFF2-40B4-BE49-F238E27FC236}">
                <a16:creationId xmlns:a16="http://schemas.microsoft.com/office/drawing/2014/main" id="{564FA8DB-674E-4358-878D-707498256C49}"/>
              </a:ext>
            </a:extLst>
          </p:cNvPr>
          <p:cNvGraphicFramePr/>
          <p:nvPr>
            <p:extLst>
              <p:ext uri="{D42A27DB-BD31-4B8C-83A1-F6EECF244321}">
                <p14:modId xmlns:p14="http://schemas.microsoft.com/office/powerpoint/2010/main" val="464150075"/>
              </p:ext>
            </p:extLst>
          </p:nvPr>
        </p:nvGraphicFramePr>
        <p:xfrm>
          <a:off x="894945" y="1225509"/>
          <a:ext cx="1019458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91989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latin typeface="Calibri" panose="020F0502020204030204" pitchFamily="34" charset="0"/>
              <a:cs typeface="Calibri" panose="020F0502020204030204" pitchFamily="34" charset="0"/>
            </a:endParaRPr>
          </a:p>
        </p:txBody>
      </p:sp>
      <p:sp>
        <p:nvSpPr>
          <p:cNvPr id="2" name="TextBox 1"/>
          <p:cNvSpPr txBox="1"/>
          <p:nvPr/>
        </p:nvSpPr>
        <p:spPr>
          <a:xfrm>
            <a:off x="535925" y="273727"/>
            <a:ext cx="11120150" cy="461665"/>
          </a:xfrm>
          <a:prstGeom prst="rect">
            <a:avLst/>
          </a:prstGeom>
          <a:noFill/>
        </p:spPr>
        <p:txBody>
          <a:bodyPr wrap="square" rtlCol="0">
            <a:spAutoFit/>
          </a:bodyPr>
          <a:lstStyle/>
          <a:p>
            <a:r>
              <a:rPr lang="uk-UA" sz="2400" dirty="0">
                <a:solidFill>
                  <a:schemeClr val="bg1"/>
                </a:solidFill>
                <a:latin typeface="Calibri" panose="020F0502020204030204" pitchFamily="34" charset="0"/>
                <a:ea typeface="+mj-ea"/>
                <a:cs typeface="Calibri" panose="020F0502020204030204" pitchFamily="34" charset="0"/>
              </a:rPr>
              <a:t>Приклади КОІ</a:t>
            </a:r>
            <a:endParaRPr lang="ru-RU" sz="2400" dirty="0">
              <a:solidFill>
                <a:schemeClr val="bg1"/>
              </a:solidFill>
              <a:latin typeface="Calibri" panose="020F0502020204030204" pitchFamily="34" charset="0"/>
              <a:ea typeface="+mj-ea"/>
              <a:cs typeface="Calibri" panose="020F0502020204030204" pitchFamily="34" charset="0"/>
            </a:endParaRPr>
          </a:p>
        </p:txBody>
      </p:sp>
      <p:graphicFrame>
        <p:nvGraphicFramePr>
          <p:cNvPr id="5" name="Diagram 4">
            <a:extLst>
              <a:ext uri="{FF2B5EF4-FFF2-40B4-BE49-F238E27FC236}">
                <a16:creationId xmlns:a16="http://schemas.microsoft.com/office/drawing/2014/main" id="{96F752D3-82F1-4FD7-BA13-3F8B116DEFCB}"/>
              </a:ext>
            </a:extLst>
          </p:cNvPr>
          <p:cNvGraphicFramePr/>
          <p:nvPr>
            <p:extLst>
              <p:ext uri="{D42A27DB-BD31-4B8C-83A1-F6EECF244321}">
                <p14:modId xmlns:p14="http://schemas.microsoft.com/office/powerpoint/2010/main" val="2509866360"/>
              </p:ext>
            </p:extLst>
          </p:nvPr>
        </p:nvGraphicFramePr>
        <p:xfrm>
          <a:off x="4352503" y="1018765"/>
          <a:ext cx="7069526"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a:extLst>
              <a:ext uri="{FF2B5EF4-FFF2-40B4-BE49-F238E27FC236}">
                <a16:creationId xmlns:a16="http://schemas.microsoft.com/office/drawing/2014/main" id="{58EBC631-B447-40F6-9E69-9581C72889CA}"/>
              </a:ext>
            </a:extLst>
          </p:cNvPr>
          <p:cNvGrpSpPr/>
          <p:nvPr/>
        </p:nvGrpSpPr>
        <p:grpSpPr>
          <a:xfrm>
            <a:off x="4613055" y="2716207"/>
            <a:ext cx="1746961" cy="2008001"/>
            <a:chOff x="4165495" y="941"/>
            <a:chExt cx="1746961" cy="2008001"/>
          </a:xfrm>
          <a:solidFill>
            <a:schemeClr val="accent6">
              <a:lumMod val="75000"/>
            </a:schemeClr>
          </a:solidFill>
        </p:grpSpPr>
        <p:sp>
          <p:nvSpPr>
            <p:cNvPr id="15" name="Hexagon 14">
              <a:extLst>
                <a:ext uri="{FF2B5EF4-FFF2-40B4-BE49-F238E27FC236}">
                  <a16:creationId xmlns:a16="http://schemas.microsoft.com/office/drawing/2014/main" id="{B2D517A1-2247-45DE-B4BB-518AA6216405}"/>
                </a:ext>
              </a:extLst>
            </p:cNvPr>
            <p:cNvSpPr/>
            <p:nvPr/>
          </p:nvSpPr>
          <p:spPr>
            <a:xfrm rot="5400000">
              <a:off x="4034975" y="131461"/>
              <a:ext cx="2008001" cy="1746961"/>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uk-UA" dirty="0">
                <a:latin typeface="Calibri" panose="020F0502020204030204" pitchFamily="34" charset="0"/>
                <a:cs typeface="Calibri" panose="020F0502020204030204" pitchFamily="34" charset="0"/>
              </a:endParaRPr>
            </a:p>
          </p:txBody>
        </p:sp>
        <p:sp>
          <p:nvSpPr>
            <p:cNvPr id="16" name="Hexagon 4">
              <a:extLst>
                <a:ext uri="{FF2B5EF4-FFF2-40B4-BE49-F238E27FC236}">
                  <a16:creationId xmlns:a16="http://schemas.microsoft.com/office/drawing/2014/main" id="{529327CC-DF85-44C1-8F56-6B152F6E8D87}"/>
                </a:ext>
              </a:extLst>
            </p:cNvPr>
            <p:cNvSpPr txBox="1"/>
            <p:nvPr/>
          </p:nvSpPr>
          <p:spPr>
            <a:xfrm>
              <a:off x="4437730" y="313856"/>
              <a:ext cx="1202491" cy="138217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uk-UA" sz="1200" kern="1200" dirty="0">
                  <a:latin typeface="Calibri" panose="020F0502020204030204" pitchFamily="34" charset="0"/>
                  <a:cs typeface="Calibri" panose="020F0502020204030204" pitchFamily="34" charset="0"/>
                </a:rPr>
                <a:t>Менеджер з логістики організував «технічний тендер» для того, щоб перемогла його знайома компанія</a:t>
              </a:r>
              <a:endParaRPr lang="en-US" sz="1200" kern="1200" dirty="0">
                <a:latin typeface="Calibri" panose="020F0502020204030204" pitchFamily="34" charset="0"/>
                <a:cs typeface="Calibri" panose="020F0502020204030204" pitchFamily="34" charset="0"/>
              </a:endParaRPr>
            </a:p>
          </p:txBody>
        </p:sp>
      </p:grpSp>
      <p:grpSp>
        <p:nvGrpSpPr>
          <p:cNvPr id="12" name="Group 11">
            <a:extLst>
              <a:ext uri="{FF2B5EF4-FFF2-40B4-BE49-F238E27FC236}">
                <a16:creationId xmlns:a16="http://schemas.microsoft.com/office/drawing/2014/main" id="{5C7F56BA-4017-42EB-ABBF-A02C3D7B8C75}"/>
              </a:ext>
            </a:extLst>
          </p:cNvPr>
          <p:cNvGrpSpPr/>
          <p:nvPr/>
        </p:nvGrpSpPr>
        <p:grpSpPr>
          <a:xfrm>
            <a:off x="2605542" y="2719319"/>
            <a:ext cx="1746961" cy="2008001"/>
            <a:chOff x="2278777" y="941"/>
            <a:chExt cx="1746961" cy="2008001"/>
          </a:xfrm>
          <a:solidFill>
            <a:schemeClr val="accent6">
              <a:lumMod val="75000"/>
            </a:schemeClr>
          </a:solidFill>
        </p:grpSpPr>
        <p:sp>
          <p:nvSpPr>
            <p:cNvPr id="13" name="Hexagon 12">
              <a:extLst>
                <a:ext uri="{FF2B5EF4-FFF2-40B4-BE49-F238E27FC236}">
                  <a16:creationId xmlns:a16="http://schemas.microsoft.com/office/drawing/2014/main" id="{B04C4FBA-C841-472F-9ADE-D2DF0A4EA011}"/>
                </a:ext>
              </a:extLst>
            </p:cNvPr>
            <p:cNvSpPr/>
            <p:nvPr/>
          </p:nvSpPr>
          <p:spPr>
            <a:xfrm rot="5400000">
              <a:off x="2148257" y="131461"/>
              <a:ext cx="2008001" cy="1746961"/>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uk-UA">
                <a:latin typeface="Calibri" panose="020F0502020204030204" pitchFamily="34" charset="0"/>
                <a:cs typeface="Calibri" panose="020F0502020204030204" pitchFamily="34" charset="0"/>
              </a:endParaRPr>
            </a:p>
          </p:txBody>
        </p:sp>
        <p:sp>
          <p:nvSpPr>
            <p:cNvPr id="14" name="Hexagon 6">
              <a:extLst>
                <a:ext uri="{FF2B5EF4-FFF2-40B4-BE49-F238E27FC236}">
                  <a16:creationId xmlns:a16="http://schemas.microsoft.com/office/drawing/2014/main" id="{D168D06B-DA7B-4EFC-B018-06EC5F76471B}"/>
                </a:ext>
              </a:extLst>
            </p:cNvPr>
            <p:cNvSpPr txBox="1"/>
            <p:nvPr/>
          </p:nvSpPr>
          <p:spPr>
            <a:xfrm>
              <a:off x="2551012" y="313856"/>
              <a:ext cx="1202491" cy="1382174"/>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a:r>
                <a:rPr lang="uk-UA" sz="1200" dirty="0">
                  <a:latin typeface="Calibri" panose="020F0502020204030204" pitchFamily="34" charset="0"/>
                  <a:cs typeface="Calibri" panose="020F0502020204030204" pitchFamily="34" charset="0"/>
                </a:rPr>
                <a:t>Дружина менеджера закупок працює начальником комерційного відділу конкурента </a:t>
              </a:r>
            </a:p>
          </p:txBody>
        </p:sp>
      </p:grpSp>
      <p:grpSp>
        <p:nvGrpSpPr>
          <p:cNvPr id="20" name="Group 10">
            <a:extLst>
              <a:ext uri="{FF2B5EF4-FFF2-40B4-BE49-F238E27FC236}">
                <a16:creationId xmlns:a16="http://schemas.microsoft.com/office/drawing/2014/main" id="{58EBC631-B447-40F6-9E69-9581C72889CA}"/>
              </a:ext>
            </a:extLst>
          </p:cNvPr>
          <p:cNvGrpSpPr/>
          <p:nvPr/>
        </p:nvGrpSpPr>
        <p:grpSpPr>
          <a:xfrm>
            <a:off x="660103" y="2716207"/>
            <a:ext cx="1746961" cy="2008001"/>
            <a:chOff x="4165495" y="941"/>
            <a:chExt cx="1746961" cy="2008001"/>
          </a:xfrm>
          <a:solidFill>
            <a:schemeClr val="accent6">
              <a:lumMod val="75000"/>
            </a:schemeClr>
          </a:solidFill>
        </p:grpSpPr>
        <p:sp>
          <p:nvSpPr>
            <p:cNvPr id="21" name="Hexagon 14">
              <a:extLst>
                <a:ext uri="{FF2B5EF4-FFF2-40B4-BE49-F238E27FC236}">
                  <a16:creationId xmlns:a16="http://schemas.microsoft.com/office/drawing/2014/main" id="{B2D517A1-2247-45DE-B4BB-518AA6216405}"/>
                </a:ext>
              </a:extLst>
            </p:cNvPr>
            <p:cNvSpPr/>
            <p:nvPr/>
          </p:nvSpPr>
          <p:spPr>
            <a:xfrm rot="5400000">
              <a:off x="4034975" y="131461"/>
              <a:ext cx="2008001" cy="1746961"/>
            </a:xfrm>
            <a:prstGeom prst="hexagon">
              <a:avLst>
                <a:gd name="adj" fmla="val 25000"/>
                <a:gd name="vf" fmla="val 11547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uk-UA">
                <a:solidFill>
                  <a:schemeClr val="bg1"/>
                </a:solidFill>
                <a:latin typeface="Calibri" panose="020F0502020204030204" pitchFamily="34" charset="0"/>
                <a:cs typeface="Calibri" panose="020F0502020204030204" pitchFamily="34" charset="0"/>
              </a:endParaRPr>
            </a:p>
          </p:txBody>
        </p:sp>
        <p:sp>
          <p:nvSpPr>
            <p:cNvPr id="22" name="Hexagon 4">
              <a:extLst>
                <a:ext uri="{FF2B5EF4-FFF2-40B4-BE49-F238E27FC236}">
                  <a16:creationId xmlns:a16="http://schemas.microsoft.com/office/drawing/2014/main" id="{529327CC-DF85-44C1-8F56-6B152F6E8D87}"/>
                </a:ext>
              </a:extLst>
            </p:cNvPr>
            <p:cNvSpPr txBox="1"/>
            <p:nvPr/>
          </p:nvSpPr>
          <p:spPr>
            <a:xfrm>
              <a:off x="4395618" y="427984"/>
              <a:ext cx="1373379" cy="112534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uk-UA" sz="1200" kern="1200" dirty="0">
                  <a:solidFill>
                    <a:schemeClr val="bg1"/>
                  </a:solidFill>
                  <a:latin typeface="Calibri" panose="020F0502020204030204" pitchFamily="34" charset="0"/>
                  <a:cs typeface="Calibri" panose="020F0502020204030204" pitchFamily="34" charset="0"/>
                </a:rPr>
                <a:t>Менеджер закупок отримує подарунок від партнера вартістю більше </a:t>
              </a:r>
              <a:r>
                <a:rPr lang="uk-UA" sz="1200" dirty="0">
                  <a:solidFill>
                    <a:schemeClr val="bg1"/>
                  </a:solidFill>
                  <a:latin typeface="Calibri" panose="020F0502020204030204" pitchFamily="34" charset="0"/>
                  <a:cs typeface="Calibri" panose="020F0502020204030204" pitchFamily="34" charset="0"/>
                </a:rPr>
                <a:t>____</a:t>
              </a:r>
              <a:r>
                <a:rPr lang="uk-UA" sz="1200" kern="1200" dirty="0">
                  <a:solidFill>
                    <a:schemeClr val="bg1"/>
                  </a:solidFill>
                  <a:latin typeface="Calibri" panose="020F0502020204030204" pitchFamily="34" charset="0"/>
                  <a:cs typeface="Calibri" panose="020F0502020204030204" pitchFamily="34" charset="0"/>
                </a:rPr>
                <a:t> грн. Цей партнер приймає участь у тендері</a:t>
              </a:r>
              <a:r>
                <a:rPr lang="uk-UA" sz="1200" dirty="0">
                  <a:solidFill>
                    <a:schemeClr val="bg1"/>
                  </a:solidFill>
                  <a:latin typeface="Calibri" panose="020F0502020204030204" pitchFamily="34" charset="0"/>
                  <a:cs typeface="Calibri" panose="020F0502020204030204" pitchFamily="34" charset="0"/>
                </a:rPr>
                <a:t> Компанії</a:t>
              </a:r>
              <a:endParaRPr lang="en-US" sz="1200" kern="1200" dirty="0">
                <a:solidFill>
                  <a:schemeClr val="bg1"/>
                </a:solidFill>
                <a:latin typeface="Calibri" panose="020F0502020204030204" pitchFamily="34" charset="0"/>
                <a:cs typeface="Calibri" panose="020F0502020204030204" pitchFamily="34" charset="0"/>
              </a:endParaRPr>
            </a:p>
          </p:txBody>
        </p:sp>
      </p:grpSp>
      <p:sp>
        <p:nvSpPr>
          <p:cNvPr id="29" name="Hexagon 6">
            <a:extLst>
              <a:ext uri="{FF2B5EF4-FFF2-40B4-BE49-F238E27FC236}">
                <a16:creationId xmlns:a16="http://schemas.microsoft.com/office/drawing/2014/main" id="{D168D06B-DA7B-4EFC-B018-06EC5F76471B}"/>
              </a:ext>
            </a:extLst>
          </p:cNvPr>
          <p:cNvSpPr txBox="1"/>
          <p:nvPr/>
        </p:nvSpPr>
        <p:spPr>
          <a:xfrm>
            <a:off x="8681902" y="3079598"/>
            <a:ext cx="1103034" cy="1289048"/>
          </a:xfrm>
          <a:prstGeom prst="rect">
            <a:avLst/>
          </a:prstGeom>
          <a:solidFill>
            <a:schemeClr val="accent6">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a:r>
              <a:rPr lang="uk-UA" sz="1200" dirty="0">
                <a:latin typeface="Calibri" panose="020F0502020204030204" pitchFamily="34" charset="0"/>
                <a:cs typeface="Calibri" panose="020F0502020204030204" pitchFamily="34" charset="0"/>
              </a:rPr>
              <a:t>Керівник підприємства оформлює на себе майно підприємства з тим, щоб потім продати його Компанії</a:t>
            </a:r>
          </a:p>
        </p:txBody>
      </p:sp>
      <p:pic>
        <p:nvPicPr>
          <p:cNvPr id="2050" name="Picture 2" descr="Конфлікт інтересів: що треба знати">
            <a:extLst>
              <a:ext uri="{FF2B5EF4-FFF2-40B4-BE49-F238E27FC236}">
                <a16:creationId xmlns:a16="http://schemas.microsoft.com/office/drawing/2014/main" id="{4EA8F931-219B-0297-C528-33AB6A61D5B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2486" y="1048307"/>
            <a:ext cx="3507782" cy="15442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211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1" y="0"/>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258835" y="103266"/>
            <a:ext cx="11120150" cy="461665"/>
          </a:xfrm>
          <a:prstGeom prst="rect">
            <a:avLst/>
          </a:prstGeom>
          <a:noFill/>
        </p:spPr>
        <p:txBody>
          <a:bodyPr wrap="square" rtlCol="0">
            <a:spAutoFit/>
          </a:bodyPr>
          <a:lstStyle/>
          <a:p>
            <a:r>
              <a:rPr lang="uk-UA" sz="2400" dirty="0">
                <a:solidFill>
                  <a:schemeClr val="bg1"/>
                </a:solidFill>
                <a:latin typeface="Calibri" panose="020F0502020204030204" pitchFamily="34" charset="0"/>
                <a:cs typeface="Calibri" panose="020F0502020204030204" pitchFamily="34" charset="0"/>
              </a:rPr>
              <a:t>Види конфлікту інтересів</a:t>
            </a:r>
            <a:endParaRPr lang="ru-RU" sz="2400" dirty="0">
              <a:solidFill>
                <a:schemeClr val="bg1"/>
              </a:solidFill>
              <a:latin typeface="Calibri" panose="020F0502020204030204" pitchFamily="34" charset="0"/>
              <a:ea typeface="+mj-ea"/>
              <a:cs typeface="Calibri" panose="020F0502020204030204" pitchFamily="34" charset="0"/>
            </a:endParaRPr>
          </a:p>
        </p:txBody>
      </p:sp>
      <p:sp>
        <p:nvSpPr>
          <p:cNvPr id="3" name="Місце для вмісту 2">
            <a:extLst>
              <a:ext uri="{FF2B5EF4-FFF2-40B4-BE49-F238E27FC236}">
                <a16:creationId xmlns:a16="http://schemas.microsoft.com/office/drawing/2014/main" id="{A22F731D-C1F4-6894-EC4B-07FF1CFF5577}"/>
              </a:ext>
            </a:extLst>
          </p:cNvPr>
          <p:cNvSpPr txBox="1">
            <a:spLocks/>
          </p:cNvSpPr>
          <p:nvPr/>
        </p:nvSpPr>
        <p:spPr>
          <a:xfrm>
            <a:off x="138761" y="1129862"/>
            <a:ext cx="11914693" cy="4351338"/>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uk-UA" sz="1600" b="1" dirty="0">
                <a:latin typeface="Calibri" panose="020F0502020204030204" pitchFamily="34" charset="0"/>
                <a:cs typeface="Calibri" panose="020F0502020204030204" pitchFamily="34" charset="0"/>
              </a:rPr>
              <a:t>Види Конфлікту інтересів: </a:t>
            </a:r>
          </a:p>
          <a:p>
            <a:pPr algn="l"/>
            <a:endParaRPr lang="uk-UA" sz="1600" dirty="0">
              <a:latin typeface="Calibri" panose="020F0502020204030204" pitchFamily="34" charset="0"/>
              <a:cs typeface="Calibri" panose="020F0502020204030204" pitchFamily="34" charset="0"/>
            </a:endParaRPr>
          </a:p>
          <a:p>
            <a:pPr algn="l"/>
            <a:r>
              <a:rPr lang="uk-UA" sz="1600" dirty="0">
                <a:latin typeface="Calibri" panose="020F0502020204030204" pitchFamily="34" charset="0"/>
                <a:cs typeface="Calibri" panose="020F0502020204030204" pitchFamily="34" charset="0"/>
              </a:rPr>
              <a:t>➢Співробітник - Контрагент:</a:t>
            </a:r>
          </a:p>
          <a:p>
            <a:pPr algn="l"/>
            <a:r>
              <a:rPr lang="uk-UA" sz="1600" dirty="0">
                <a:latin typeface="Calibri" panose="020F0502020204030204" pitchFamily="34" charset="0"/>
                <a:cs typeface="Calibri" panose="020F0502020204030204" pitchFamily="34" charset="0"/>
              </a:rPr>
              <a:t>У співробітника виникає особистий інтерес, в результаті чого він втрачає неупередженість і об'єктивність по відношенню до одного або групи контрагентів.</a:t>
            </a:r>
          </a:p>
          <a:p>
            <a:pPr algn="l"/>
            <a:r>
              <a:rPr lang="uk-UA" sz="1600" dirty="0">
                <a:latin typeface="Calibri" panose="020F0502020204030204" pitchFamily="34" charset="0"/>
                <a:cs typeface="Calibri" panose="020F0502020204030204" pitchFamily="34" charset="0"/>
              </a:rPr>
              <a:t>➢Співробітник - Компанія:</a:t>
            </a:r>
          </a:p>
          <a:p>
            <a:pPr algn="l"/>
            <a:r>
              <a:rPr lang="uk-UA" sz="1600" dirty="0">
                <a:latin typeface="Calibri" panose="020F0502020204030204" pitchFamily="34" charset="0"/>
                <a:cs typeface="Calibri" panose="020F0502020204030204" pitchFamily="34" charset="0"/>
              </a:rPr>
              <a:t>Особисті інтереси співробітника прямо або опосередковано суперечать інтересам Компанії.</a:t>
            </a:r>
          </a:p>
          <a:p>
            <a:pPr algn="l"/>
            <a:r>
              <a:rPr lang="uk-UA" sz="1600" dirty="0">
                <a:latin typeface="Calibri" panose="020F0502020204030204" pitchFamily="34" charset="0"/>
                <a:cs typeface="Calibri" panose="020F0502020204030204" pitchFamily="34" charset="0"/>
              </a:rPr>
              <a:t> ➢Компанія - Контрагент:</a:t>
            </a:r>
          </a:p>
          <a:p>
            <a:pPr algn="l"/>
            <a:r>
              <a:rPr lang="uk-UA" sz="1600" dirty="0">
                <a:latin typeface="Calibri" panose="020F0502020204030204" pitchFamily="34" charset="0"/>
                <a:cs typeface="Calibri" panose="020F0502020204030204" pitchFamily="34" charset="0"/>
              </a:rPr>
              <a:t>Інтереси Компанії та контрагента прямо або опосередковано суперечать одне одному.</a:t>
            </a:r>
          </a:p>
          <a:p>
            <a:pPr algn="l"/>
            <a:r>
              <a:rPr lang="uk-UA" sz="1600" dirty="0">
                <a:latin typeface="Calibri" panose="020F0502020204030204" pitchFamily="34" charset="0"/>
                <a:cs typeface="Calibri" panose="020F0502020204030204" pitchFamily="34" charset="0"/>
              </a:rPr>
              <a:t>➢Контрагент - Контрагент:</a:t>
            </a:r>
          </a:p>
          <a:p>
            <a:pPr algn="l"/>
            <a:r>
              <a:rPr lang="uk-UA" sz="1600" dirty="0">
                <a:latin typeface="Calibri" panose="020F0502020204030204" pitchFamily="34" charset="0"/>
                <a:cs typeface="Calibri" panose="020F0502020204030204" pitchFamily="34" charset="0"/>
              </a:rPr>
              <a:t>Інтереси двох або більше контрагентів, що взаємодіють з Компанією за одними й тими само операціями, суперечать інтересам одне одного.</a:t>
            </a:r>
          </a:p>
          <a:p>
            <a:pPr algn="l"/>
            <a:r>
              <a:rPr lang="uk-UA" sz="1600" dirty="0">
                <a:latin typeface="Calibri" panose="020F0502020204030204" pitchFamily="34" charset="0"/>
                <a:cs typeface="Calibri" panose="020F0502020204030204" pitchFamily="34" charset="0"/>
              </a:rPr>
              <a:t>➢Компанія - Акціонери: </a:t>
            </a:r>
          </a:p>
          <a:p>
            <a:pPr algn="l"/>
            <a:r>
              <a:rPr lang="uk-UA" sz="1600" dirty="0">
                <a:latin typeface="Calibri" panose="020F0502020204030204" pitchFamily="34" charset="0"/>
                <a:cs typeface="Calibri" panose="020F0502020204030204" pitchFamily="34" charset="0"/>
              </a:rPr>
              <a:t>Інтереси Компанії/персоналу прямо або опосередковано суперечать інтересам акціонерів.</a:t>
            </a:r>
          </a:p>
          <a:p>
            <a:pPr algn="l"/>
            <a:r>
              <a:rPr lang="uk-UA" sz="1600" dirty="0">
                <a:latin typeface="Calibri" panose="020F0502020204030204" pitchFamily="34" charset="0"/>
                <a:cs typeface="Calibri" panose="020F0502020204030204" pitchFamily="34" charset="0"/>
              </a:rPr>
              <a:t>➢Підрозділ1 - Підрозділ2:</a:t>
            </a:r>
          </a:p>
          <a:p>
            <a:pPr algn="l"/>
            <a:r>
              <a:rPr lang="uk-UA" sz="1600" dirty="0">
                <a:latin typeface="Calibri" panose="020F0502020204030204" pitchFamily="34" charset="0"/>
                <a:cs typeface="Calibri" panose="020F0502020204030204" pitchFamily="34" charset="0"/>
              </a:rPr>
              <a:t>Внутрішньо корпоративний конфлікт інтересів, при якому наявні протиріччя в функціоналі щодо одного і того ж процесу, відповідно –відмінності в пропонованих умовах щодо одного і того самого рішення.</a:t>
            </a:r>
          </a:p>
        </p:txBody>
      </p:sp>
    </p:spTree>
    <p:extLst>
      <p:ext uri="{BB962C8B-B14F-4D97-AF65-F5344CB8AC3E}">
        <p14:creationId xmlns:p14="http://schemas.microsoft.com/office/powerpoint/2010/main" val="15178343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35924" y="321868"/>
            <a:ext cx="11120150" cy="461665"/>
          </a:xfrm>
          <a:prstGeom prst="rect">
            <a:avLst/>
          </a:prstGeom>
          <a:noFill/>
        </p:spPr>
        <p:txBody>
          <a:bodyPr wrap="square" rtlCol="0">
            <a:spAutoFit/>
          </a:bodyPr>
          <a:lstStyle/>
          <a:p>
            <a:r>
              <a:rPr lang="uk-UA" sz="2400" dirty="0">
                <a:solidFill>
                  <a:schemeClr val="bg1"/>
                </a:solidFill>
                <a:latin typeface="Gilroy ExtraBold" panose="00000900000000000000" pitchFamily="50" charset="0"/>
                <a:ea typeface="+mj-ea"/>
                <a:cs typeface="+mj-cs"/>
              </a:rPr>
              <a:t>Коли виникає КОІ і що таке особиста вигода?</a:t>
            </a:r>
            <a:endParaRPr lang="ru-RU" sz="2400" dirty="0">
              <a:solidFill>
                <a:schemeClr val="bg1"/>
              </a:solidFill>
              <a:latin typeface="Gilroy ExtraBold" panose="00000900000000000000" pitchFamily="50" charset="0"/>
              <a:ea typeface="+mj-ea"/>
              <a:cs typeface="+mj-cs"/>
            </a:endParaRPr>
          </a:p>
        </p:txBody>
      </p:sp>
      <p:sp>
        <p:nvSpPr>
          <p:cNvPr id="7" name="TextBox 6">
            <a:extLst>
              <a:ext uri="{FF2B5EF4-FFF2-40B4-BE49-F238E27FC236}">
                <a16:creationId xmlns:a16="http://schemas.microsoft.com/office/drawing/2014/main" id="{19893D70-3C95-4AA4-B8EE-6E5317C96C7F}"/>
              </a:ext>
            </a:extLst>
          </p:cNvPr>
          <p:cNvSpPr txBox="1"/>
          <p:nvPr/>
        </p:nvSpPr>
        <p:spPr>
          <a:xfrm>
            <a:off x="302428" y="1178965"/>
            <a:ext cx="3228974" cy="4278094"/>
          </a:xfrm>
          <a:prstGeom prst="rect">
            <a:avLst/>
          </a:prstGeom>
          <a:noFill/>
        </p:spPr>
        <p:txBody>
          <a:bodyPr wrap="square" rtlCol="0">
            <a:spAutoFit/>
          </a:bodyPr>
          <a:lstStyle/>
          <a:p>
            <a:r>
              <a:rPr lang="uk-UA" sz="1600" b="1" dirty="0">
                <a:latin typeface="Calibri" panose="020F0502020204030204" pitchFamily="34" charset="0"/>
                <a:cs typeface="Calibri" panose="020F0502020204030204" pitchFamily="34" charset="0"/>
              </a:rPr>
              <a:t>КОІ - ситуація, коли </a:t>
            </a:r>
          </a:p>
          <a:p>
            <a:r>
              <a:rPr lang="uk-UA" sz="1600" b="1" dirty="0">
                <a:latin typeface="Calibri" panose="020F0502020204030204" pitchFamily="34" charset="0"/>
                <a:cs typeface="Calibri" panose="020F0502020204030204" pitchFamily="34" charset="0"/>
              </a:rPr>
              <a:t>особиста зацікавленість співробітника:</a:t>
            </a:r>
          </a:p>
          <a:p>
            <a:endParaRPr lang="uk-UA" sz="1600" dirty="0">
              <a:latin typeface="Calibri" panose="020F0502020204030204" pitchFamily="34" charset="0"/>
              <a:cs typeface="Calibri" panose="020F0502020204030204" pitchFamily="34" charset="0"/>
            </a:endParaRPr>
          </a:p>
          <a:p>
            <a:endParaRPr lang="uk-UA"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uk-UA" sz="1600" dirty="0">
                <a:latin typeface="Calibri" panose="020F0502020204030204" pitchFamily="34" charset="0"/>
                <a:cs typeface="Calibri" panose="020F0502020204030204" pitchFamily="34" charset="0"/>
              </a:rPr>
              <a:t>впливає або може вплинути на </a:t>
            </a:r>
            <a:r>
              <a:rPr lang="uk-UA" sz="1600" b="1" dirty="0">
                <a:latin typeface="Calibri" panose="020F0502020204030204" pitchFamily="34" charset="0"/>
                <a:cs typeface="Calibri" panose="020F0502020204030204" pitchFamily="34" charset="0"/>
              </a:rPr>
              <a:t>належне виконання </a:t>
            </a:r>
            <a:r>
              <a:rPr lang="uk-UA" sz="1600" dirty="0">
                <a:latin typeface="Calibri" panose="020F0502020204030204" pitchFamily="34" charset="0"/>
                <a:cs typeface="Calibri" panose="020F0502020204030204" pitchFamily="34" charset="0"/>
              </a:rPr>
              <a:t>посадових обов'язків, </a:t>
            </a:r>
          </a:p>
          <a:p>
            <a:pPr marL="285750" indent="-285750">
              <a:buFont typeface="Arial" panose="020B0604020202020204" pitchFamily="34" charset="0"/>
              <a:buChar char="•"/>
            </a:pPr>
            <a:endParaRPr lang="uk-UA"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uk-UA" sz="1600" dirty="0">
                <a:latin typeface="Calibri" panose="020F0502020204030204" pitchFamily="34" charset="0"/>
                <a:cs typeface="Calibri" panose="020F0502020204030204" pitchFamily="34" charset="0"/>
              </a:rPr>
              <a:t>або спричиняє або може спричинити </a:t>
            </a:r>
            <a:r>
              <a:rPr lang="uk-UA" sz="1600" b="1" dirty="0">
                <a:latin typeface="Calibri" panose="020F0502020204030204" pitchFamily="34" charset="0"/>
                <a:cs typeface="Calibri" panose="020F0502020204030204" pitchFamily="34" charset="0"/>
              </a:rPr>
              <a:t>виникнення суперечності </a:t>
            </a:r>
            <a:r>
              <a:rPr lang="uk-UA" sz="1600" dirty="0">
                <a:latin typeface="Calibri" panose="020F0502020204030204" pitchFamily="34" charset="0"/>
                <a:cs typeface="Calibri" panose="020F0502020204030204" pitchFamily="34" charset="0"/>
              </a:rPr>
              <a:t>с інтересами Кернел, </a:t>
            </a:r>
          </a:p>
          <a:p>
            <a:pPr marL="285750" indent="-285750">
              <a:buFont typeface="Arial" panose="020B0604020202020204" pitchFamily="34" charset="0"/>
              <a:buChar char="•"/>
            </a:pPr>
            <a:endParaRPr lang="uk-UA" sz="16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uk-UA" sz="1600" dirty="0">
                <a:latin typeface="Calibri" panose="020F0502020204030204" pitchFamily="34" charset="0"/>
                <a:cs typeface="Calibri" panose="020F0502020204030204" pitchFamily="34" charset="0"/>
              </a:rPr>
              <a:t>або може заподіяти </a:t>
            </a:r>
            <a:r>
              <a:rPr lang="uk-UA" sz="1600" b="1" dirty="0">
                <a:latin typeface="Calibri" panose="020F0502020204030204" pitchFamily="34" charset="0"/>
                <a:cs typeface="Calibri" panose="020F0502020204030204" pitchFamily="34" charset="0"/>
              </a:rPr>
              <a:t>шкоди</a:t>
            </a:r>
            <a:r>
              <a:rPr lang="uk-UA" sz="1600" dirty="0">
                <a:latin typeface="Calibri" panose="020F0502020204030204" pitchFamily="34" charset="0"/>
                <a:cs typeface="Calibri" panose="020F0502020204030204" pitchFamily="34" charset="0"/>
              </a:rPr>
              <a:t> законним інтересам та діловій репутації Кернел</a:t>
            </a:r>
          </a:p>
        </p:txBody>
      </p:sp>
      <p:sp>
        <p:nvSpPr>
          <p:cNvPr id="4" name="TextBox 3">
            <a:extLst>
              <a:ext uri="{FF2B5EF4-FFF2-40B4-BE49-F238E27FC236}">
                <a16:creationId xmlns:a16="http://schemas.microsoft.com/office/drawing/2014/main" id="{7AED6FDB-C6A3-F943-3970-7B2724B47589}"/>
              </a:ext>
            </a:extLst>
          </p:cNvPr>
          <p:cNvSpPr txBox="1"/>
          <p:nvPr/>
        </p:nvSpPr>
        <p:spPr>
          <a:xfrm>
            <a:off x="404922" y="5617323"/>
            <a:ext cx="3228974" cy="1046440"/>
          </a:xfrm>
          <a:prstGeom prst="rect">
            <a:avLst/>
          </a:prstGeom>
          <a:noFill/>
        </p:spPr>
        <p:txBody>
          <a:bodyPr wrap="square" rtlCol="0">
            <a:spAutoFit/>
          </a:bodyPr>
          <a:lstStyle/>
          <a:p>
            <a:r>
              <a:rPr lang="uk-UA" sz="1600" b="1" dirty="0">
                <a:latin typeface="Calibri" panose="020F0502020204030204" pitchFamily="34" charset="0"/>
                <a:cs typeface="Calibri" panose="020F0502020204030204" pitchFamily="34" charset="0"/>
              </a:rPr>
              <a:t>КОІ завжди є там, де є ВИГОДА або ЗАЦІКАВЛЕНІСТЬ – реальна або навіть потенційна </a:t>
            </a:r>
          </a:p>
          <a:p>
            <a:endParaRPr lang="uk-UA" sz="1400" b="1" dirty="0"/>
          </a:p>
        </p:txBody>
      </p:sp>
      <p:graphicFrame>
        <p:nvGraphicFramePr>
          <p:cNvPr id="5" name="Diagram 2">
            <a:extLst>
              <a:ext uri="{FF2B5EF4-FFF2-40B4-BE49-F238E27FC236}">
                <a16:creationId xmlns:a16="http://schemas.microsoft.com/office/drawing/2014/main" id="{B4AD558C-EBD0-F719-1522-E31AC987A424}"/>
              </a:ext>
            </a:extLst>
          </p:cNvPr>
          <p:cNvGraphicFramePr/>
          <p:nvPr>
            <p:extLst>
              <p:ext uri="{D42A27DB-BD31-4B8C-83A1-F6EECF244321}">
                <p14:modId xmlns:p14="http://schemas.microsoft.com/office/powerpoint/2010/main" val="1101408551"/>
              </p:ext>
            </p:extLst>
          </p:nvPr>
        </p:nvGraphicFramePr>
        <p:xfrm>
          <a:off x="3833830" y="953714"/>
          <a:ext cx="8128000" cy="51218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904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07520" y="301436"/>
            <a:ext cx="11120150" cy="461665"/>
          </a:xfrm>
          <a:prstGeom prst="rect">
            <a:avLst/>
          </a:prstGeom>
          <a:noFill/>
        </p:spPr>
        <p:txBody>
          <a:bodyPr wrap="square" rtlCol="0">
            <a:spAutoFit/>
          </a:bodyPr>
          <a:lstStyle/>
          <a:p>
            <a:r>
              <a:rPr lang="uk-UA" sz="2400" dirty="0">
                <a:solidFill>
                  <a:schemeClr val="bg1"/>
                </a:solidFill>
                <a:latin typeface="Gilroy ExtraBold" panose="00000900000000000000" pitchFamily="50" charset="0"/>
                <a:ea typeface="+mj-ea"/>
                <a:cs typeface="+mj-cs"/>
              </a:rPr>
              <a:t>У яких випадках відбувається декларування КОІ</a:t>
            </a:r>
            <a:endParaRPr lang="ru-RU" sz="2400" dirty="0">
              <a:solidFill>
                <a:schemeClr val="bg1"/>
              </a:solidFill>
              <a:latin typeface="Gilroy ExtraBold" panose="00000900000000000000" pitchFamily="50" charset="0"/>
              <a:ea typeface="+mj-ea"/>
              <a:cs typeface="+mj-cs"/>
            </a:endParaRPr>
          </a:p>
        </p:txBody>
      </p:sp>
      <p:graphicFrame>
        <p:nvGraphicFramePr>
          <p:cNvPr id="3" name="Diagram 2">
            <a:extLst>
              <a:ext uri="{FF2B5EF4-FFF2-40B4-BE49-F238E27FC236}">
                <a16:creationId xmlns:a16="http://schemas.microsoft.com/office/drawing/2014/main" id="{564FA8DB-674E-4358-878D-707498256C49}"/>
              </a:ext>
            </a:extLst>
          </p:cNvPr>
          <p:cNvGraphicFramePr/>
          <p:nvPr>
            <p:extLst>
              <p:ext uri="{D42A27DB-BD31-4B8C-83A1-F6EECF244321}">
                <p14:modId xmlns:p14="http://schemas.microsoft.com/office/powerpoint/2010/main" val="73803828"/>
              </p:ext>
            </p:extLst>
          </p:nvPr>
        </p:nvGraphicFramePr>
        <p:xfrm>
          <a:off x="1172036" y="1018702"/>
          <a:ext cx="10194587"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88A673DC-7296-DFB3-EB70-12CEF567203D}"/>
              </a:ext>
            </a:extLst>
          </p:cNvPr>
          <p:cNvSpPr txBox="1"/>
          <p:nvPr/>
        </p:nvSpPr>
        <p:spPr>
          <a:xfrm>
            <a:off x="1015519" y="5356235"/>
            <a:ext cx="6881571" cy="1200329"/>
          </a:xfrm>
          <a:prstGeom prst="rect">
            <a:avLst/>
          </a:prstGeom>
          <a:noFill/>
        </p:spPr>
        <p:txBody>
          <a:bodyPr wrap="square" rtlCol="0">
            <a:spAutoFit/>
          </a:bodyPr>
          <a:lstStyle/>
          <a:p>
            <a:r>
              <a:rPr lang="uk-UA" dirty="0">
                <a:latin typeface="Calibri" panose="020F0502020204030204" pitchFamily="34" charset="0"/>
                <a:cs typeface="Calibri" panose="020F0502020204030204" pitchFamily="34" charset="0"/>
              </a:rPr>
              <a:t>Виникнення КОІ – не проблема. </a:t>
            </a:r>
            <a:endParaRPr lang="en-US" dirty="0">
              <a:latin typeface="Calibri" panose="020F0502020204030204" pitchFamily="34" charset="0"/>
              <a:cs typeface="Calibri" panose="020F0502020204030204" pitchFamily="34" charset="0"/>
            </a:endParaRPr>
          </a:p>
          <a:p>
            <a:r>
              <a:rPr lang="uk-UA" dirty="0">
                <a:latin typeface="Calibri" panose="020F0502020204030204" pitchFamily="34" charset="0"/>
                <a:cs typeface="Calibri" panose="020F0502020204030204" pitchFamily="34" charset="0"/>
              </a:rPr>
              <a:t>Проблема – не повідомити про нього</a:t>
            </a:r>
          </a:p>
          <a:p>
            <a:r>
              <a:rPr lang="uk-UA" dirty="0">
                <a:latin typeface="Calibri" panose="020F0502020204030204" pitchFamily="34" charset="0"/>
                <a:cs typeface="Calibri" panose="020F0502020204030204" pitchFamily="34" charset="0"/>
              </a:rPr>
              <a:t>Компанія не звільняє працівників у випадку КОІ/повідомленням про КОІ, а захищає їх!</a:t>
            </a:r>
            <a:endParaRPr lang="en-US" dirty="0">
              <a:latin typeface="Calibri" panose="020F0502020204030204" pitchFamily="34" charset="0"/>
              <a:cs typeface="Calibri" panose="020F0502020204030204" pitchFamily="34" charset="0"/>
            </a:endParaRPr>
          </a:p>
        </p:txBody>
      </p:sp>
      <p:sp>
        <p:nvSpPr>
          <p:cNvPr id="5" name="Прямокутник 4">
            <a:extLst>
              <a:ext uri="{FF2B5EF4-FFF2-40B4-BE49-F238E27FC236}">
                <a16:creationId xmlns:a16="http://schemas.microsoft.com/office/drawing/2014/main" id="{1A8F61BD-75AA-5D6C-7A87-054D4C2A3093}"/>
              </a:ext>
            </a:extLst>
          </p:cNvPr>
          <p:cNvSpPr/>
          <p:nvPr/>
        </p:nvSpPr>
        <p:spPr>
          <a:xfrm>
            <a:off x="151608" y="5115601"/>
            <a:ext cx="960642" cy="1440963"/>
          </a:xfrm>
          <a:prstGeom prst="rect">
            <a:avLst/>
          </a:prstGeom>
          <a:blipFill dpi="0" rotWithShape="1">
            <a:blip r:embed="rId8">
              <a:duotone>
                <a:schemeClr val="accent5">
                  <a:shade val="45000"/>
                  <a:satMod val="135000"/>
                </a:schemeClr>
                <a:prstClr val="white"/>
              </a:duotone>
            </a:blip>
            <a:srcRect/>
            <a:stretch>
              <a:fillRect l="2109" r="2109"/>
            </a:stretch>
          </a:blipFill>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txBody>
          <a:bodyPr/>
          <a:lstStyle/>
          <a:p>
            <a:endParaRPr lang="uk-UA"/>
          </a:p>
        </p:txBody>
      </p:sp>
    </p:spTree>
    <p:extLst>
      <p:ext uri="{BB962C8B-B14F-4D97-AF65-F5344CB8AC3E}">
        <p14:creationId xmlns:p14="http://schemas.microsoft.com/office/powerpoint/2010/main" val="1674016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07520" y="301436"/>
            <a:ext cx="11120150" cy="461665"/>
          </a:xfrm>
          <a:prstGeom prst="rect">
            <a:avLst/>
          </a:prstGeom>
          <a:noFill/>
          <a:ln>
            <a:solidFill>
              <a:schemeClr val="accent6">
                <a:lumMod val="75000"/>
              </a:schemeClr>
            </a:solidFill>
          </a:ln>
        </p:spPr>
        <p:txBody>
          <a:bodyPr wrap="square" rtlCol="0">
            <a:spAutoFit/>
          </a:bodyPr>
          <a:lstStyle/>
          <a:p>
            <a:r>
              <a:rPr lang="uk-UA" sz="2400" dirty="0">
                <a:solidFill>
                  <a:schemeClr val="bg1"/>
                </a:solidFill>
                <a:latin typeface="Gilroy ExtraBold" panose="00000900000000000000" pitchFamily="50" charset="0"/>
                <a:ea typeface="+mj-ea"/>
                <a:cs typeface="+mj-cs"/>
              </a:rPr>
              <a:t>Чого Компанія очікує від керівників у сфері КОІ</a:t>
            </a:r>
            <a:endParaRPr lang="ru-RU" sz="2400" dirty="0">
              <a:solidFill>
                <a:schemeClr val="bg1"/>
              </a:solidFill>
              <a:latin typeface="Gilroy ExtraBold" panose="00000900000000000000" pitchFamily="50" charset="0"/>
              <a:ea typeface="+mj-ea"/>
              <a:cs typeface="+mj-cs"/>
            </a:endParaRPr>
          </a:p>
        </p:txBody>
      </p:sp>
      <p:sp>
        <p:nvSpPr>
          <p:cNvPr id="13" name="Скругленный прямоугольник 4"/>
          <p:cNvSpPr txBox="1"/>
          <p:nvPr/>
        </p:nvSpPr>
        <p:spPr>
          <a:xfrm>
            <a:off x="1939791" y="2594717"/>
            <a:ext cx="2846762" cy="1955852"/>
          </a:xfrm>
          <a:prstGeom prst="rect">
            <a:avLst/>
          </a:prstGeom>
          <a:ln>
            <a:solidFill>
              <a:schemeClr val="accent6">
                <a:lumMod val="75000"/>
              </a:schemeClr>
            </a:solidFill>
          </a:ln>
          <a:scene3d>
            <a:camera prst="orthographicFront"/>
            <a:lightRig rig="flat" dir="t"/>
          </a:scene3d>
          <a:sp3d/>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uk-UA" b="1" dirty="0">
                <a:latin typeface="Calibri" panose="020F0502020204030204" pitchFamily="34" charset="0"/>
                <a:cs typeface="Calibri" panose="020F0502020204030204" pitchFamily="34" charset="0"/>
              </a:rPr>
              <a:t>ДОДАТКОВІ ОБОВ</a:t>
            </a:r>
            <a:r>
              <a:rPr lang="en-US" b="1" dirty="0">
                <a:latin typeface="Calibri" panose="020F0502020204030204" pitchFamily="34" charset="0"/>
                <a:cs typeface="Calibri" panose="020F0502020204030204" pitchFamily="34" charset="0"/>
              </a:rPr>
              <a:t>’</a:t>
            </a:r>
            <a:r>
              <a:rPr lang="uk-UA" b="1" dirty="0">
                <a:latin typeface="Calibri" panose="020F0502020204030204" pitchFamily="34" charset="0"/>
                <a:cs typeface="Calibri" panose="020F0502020204030204" pitchFamily="34" charset="0"/>
              </a:rPr>
              <a:t>ЯЗКИ КЕРІВНИКІВ</a:t>
            </a:r>
            <a:endParaRPr lang="en-US" sz="1400" kern="1200" dirty="0">
              <a:latin typeface="Calibri" panose="020F0502020204030204" pitchFamily="34" charset="0"/>
              <a:cs typeface="Calibri" panose="020F0502020204030204" pitchFamily="34" charset="0"/>
            </a:endParaRPr>
          </a:p>
        </p:txBody>
      </p:sp>
      <p:sp>
        <p:nvSpPr>
          <p:cNvPr id="16" name="TextBox 15"/>
          <p:cNvSpPr txBox="1"/>
          <p:nvPr/>
        </p:nvSpPr>
        <p:spPr>
          <a:xfrm>
            <a:off x="6518856" y="986479"/>
            <a:ext cx="4388207" cy="1372346"/>
          </a:xfrm>
          <a:prstGeom prst="rect">
            <a:avLst/>
          </a:prstGeom>
          <a:ln>
            <a:solidFill>
              <a:schemeClr val="accent6">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9536" tIns="60960" rIns="60960" bIns="60960" numCol="1" spcCol="1270" anchor="ctr" anchorCtr="0">
            <a:noAutofit/>
          </a:bodyPr>
          <a:lstStyle/>
          <a:p>
            <a:pPr lvl="0" algn="l" defTabSz="711200">
              <a:lnSpc>
                <a:spcPct val="90000"/>
              </a:lnSpc>
              <a:spcBef>
                <a:spcPct val="0"/>
              </a:spcBef>
              <a:spcAft>
                <a:spcPct val="35000"/>
              </a:spcAft>
            </a:pPr>
            <a:r>
              <a:rPr lang="uk-UA" sz="2000" dirty="0">
                <a:solidFill>
                  <a:schemeClr val="tx1"/>
                </a:solidFill>
                <a:latin typeface="Calibri" panose="020F0502020204030204" pitchFamily="34" charset="0"/>
                <a:cs typeface="Calibri" panose="020F0502020204030204" pitchFamily="34" charset="0"/>
              </a:rPr>
              <a:t>Контролювати своєчасне декларування КОІ підлеглими</a:t>
            </a:r>
          </a:p>
        </p:txBody>
      </p:sp>
      <p:grpSp>
        <p:nvGrpSpPr>
          <p:cNvPr id="17" name="Группа 16"/>
          <p:cNvGrpSpPr/>
          <p:nvPr/>
        </p:nvGrpSpPr>
        <p:grpSpPr>
          <a:xfrm>
            <a:off x="6518856" y="2358825"/>
            <a:ext cx="4391508" cy="1372346"/>
            <a:chOff x="4967403" y="693861"/>
            <a:chExt cx="4391508" cy="1372346"/>
          </a:xfrm>
        </p:grpSpPr>
        <p:sp>
          <p:nvSpPr>
            <p:cNvPr id="18" name="Прямоугольник 17"/>
            <p:cNvSpPr/>
            <p:nvPr/>
          </p:nvSpPr>
          <p:spPr>
            <a:xfrm>
              <a:off x="4967403" y="693861"/>
              <a:ext cx="4391508" cy="1372346"/>
            </a:xfrm>
            <a:prstGeom prst="rect">
              <a:avLst/>
            </a:prstGeom>
            <a:ln>
              <a:solidFill>
                <a:schemeClr val="accent6">
                  <a:lumMod val="75000"/>
                </a:schemeClr>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uk-UA" sz="2000">
                <a:solidFill>
                  <a:schemeClr val="tx1"/>
                </a:solidFill>
                <a:latin typeface="Calibri" panose="020F0502020204030204" pitchFamily="34" charset="0"/>
                <a:cs typeface="Calibri" panose="020F0502020204030204" pitchFamily="34" charset="0"/>
              </a:endParaRPr>
            </a:p>
          </p:txBody>
        </p:sp>
        <p:sp>
          <p:nvSpPr>
            <p:cNvPr id="19" name="TextBox 18"/>
            <p:cNvSpPr txBox="1"/>
            <p:nvPr/>
          </p:nvSpPr>
          <p:spPr>
            <a:xfrm>
              <a:off x="4967403" y="693861"/>
              <a:ext cx="4391508" cy="1372346"/>
            </a:xfrm>
            <a:prstGeom prst="rect">
              <a:avLst/>
            </a:prstGeom>
            <a:ln>
              <a:solidFill>
                <a:schemeClr val="accent6">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9536" tIns="60960" rIns="60960" bIns="60960" numCol="1" spcCol="1270" anchor="ctr" anchorCtr="0">
              <a:noAutofit/>
            </a:bodyPr>
            <a:lstStyle/>
            <a:p>
              <a:pPr defTabSz="711200">
                <a:lnSpc>
                  <a:spcPct val="90000"/>
                </a:lnSpc>
                <a:spcBef>
                  <a:spcPct val="0"/>
                </a:spcBef>
                <a:spcAft>
                  <a:spcPct val="35000"/>
                </a:spcAft>
              </a:pPr>
              <a:r>
                <a:rPr lang="uk-UA" sz="2000" dirty="0">
                  <a:solidFill>
                    <a:schemeClr val="tx1"/>
                  </a:solidFill>
                  <a:latin typeface="Calibri" panose="020F0502020204030204" pitchFamily="34" charset="0"/>
                  <a:cs typeface="Calibri" panose="020F0502020204030204" pitchFamily="34" charset="0"/>
                </a:rPr>
                <a:t>Негайно адресувати задекларований підлеглим КОІ</a:t>
              </a:r>
              <a:r>
                <a:rPr lang="en-US" sz="2000" dirty="0">
                  <a:solidFill>
                    <a:schemeClr val="tx1"/>
                  </a:solidFill>
                  <a:latin typeface="Calibri" panose="020F0502020204030204" pitchFamily="34" charset="0"/>
                  <a:cs typeface="Calibri" panose="020F0502020204030204" pitchFamily="34" charset="0"/>
                </a:rPr>
                <a:t> </a:t>
              </a:r>
              <a:r>
                <a:rPr lang="uk-UA" sz="2000" dirty="0">
                  <a:solidFill>
                    <a:schemeClr val="tx1"/>
                  </a:solidFill>
                  <a:latin typeface="Calibri" panose="020F0502020204030204" pitchFamily="34" charset="0"/>
                  <a:cs typeface="Calibri" panose="020F0502020204030204" pitchFamily="34" charset="0"/>
                </a:rPr>
                <a:t>в</a:t>
              </a:r>
              <a:r>
                <a:rPr lang="en-US" sz="2000" dirty="0">
                  <a:solidFill>
                    <a:schemeClr val="tx1"/>
                  </a:solidFill>
                  <a:latin typeface="Calibri" panose="020F0502020204030204" pitchFamily="34" charset="0"/>
                  <a:cs typeface="Calibri" panose="020F0502020204030204" pitchFamily="34" charset="0"/>
                </a:rPr>
                <a:t> </a:t>
              </a:r>
              <a:r>
                <a:rPr lang="uk-UA" sz="2000" dirty="0" err="1">
                  <a:solidFill>
                    <a:schemeClr val="tx1"/>
                  </a:solidFill>
                  <a:latin typeface="Calibri" panose="020F0502020204030204" pitchFamily="34" charset="0"/>
                  <a:cs typeface="Calibri" panose="020F0502020204030204" pitchFamily="34" charset="0"/>
                </a:rPr>
                <a:t>Комплаєнс</a:t>
              </a:r>
              <a:endParaRPr lang="ru-RU" sz="2000" kern="1200" dirty="0">
                <a:solidFill>
                  <a:schemeClr val="tx1"/>
                </a:solidFill>
                <a:latin typeface="Calibri" panose="020F0502020204030204" pitchFamily="34" charset="0"/>
                <a:cs typeface="Calibri" panose="020F0502020204030204" pitchFamily="34" charset="0"/>
              </a:endParaRPr>
            </a:p>
          </p:txBody>
        </p:sp>
      </p:grpSp>
      <p:grpSp>
        <p:nvGrpSpPr>
          <p:cNvPr id="21" name="Группа 20"/>
          <p:cNvGrpSpPr/>
          <p:nvPr/>
        </p:nvGrpSpPr>
        <p:grpSpPr>
          <a:xfrm>
            <a:off x="6518856" y="3731171"/>
            <a:ext cx="4391508" cy="1372346"/>
            <a:chOff x="4967403" y="693861"/>
            <a:chExt cx="4391508" cy="1372346"/>
          </a:xfrm>
        </p:grpSpPr>
        <p:sp>
          <p:nvSpPr>
            <p:cNvPr id="22" name="Прямоугольник 21"/>
            <p:cNvSpPr/>
            <p:nvPr/>
          </p:nvSpPr>
          <p:spPr>
            <a:xfrm>
              <a:off x="4967403" y="693861"/>
              <a:ext cx="4391508" cy="1372346"/>
            </a:xfrm>
            <a:prstGeom prst="rect">
              <a:avLst/>
            </a:prstGeom>
            <a:ln>
              <a:solidFill>
                <a:schemeClr val="accent6">
                  <a:lumMod val="75000"/>
                </a:schemeClr>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a:lstStyle/>
            <a:p>
              <a:endParaRPr lang="uk-UA" sz="2000">
                <a:solidFill>
                  <a:schemeClr val="tx1"/>
                </a:solidFill>
                <a:latin typeface="Calibri" panose="020F0502020204030204" pitchFamily="34" charset="0"/>
                <a:cs typeface="Calibri" panose="020F0502020204030204" pitchFamily="34" charset="0"/>
              </a:endParaRPr>
            </a:p>
          </p:txBody>
        </p:sp>
        <p:sp>
          <p:nvSpPr>
            <p:cNvPr id="23" name="TextBox 22"/>
            <p:cNvSpPr txBox="1"/>
            <p:nvPr/>
          </p:nvSpPr>
          <p:spPr>
            <a:xfrm>
              <a:off x="4967403" y="693861"/>
              <a:ext cx="4391508" cy="1372346"/>
            </a:xfrm>
            <a:prstGeom prst="rect">
              <a:avLst/>
            </a:prstGeom>
            <a:ln>
              <a:solidFill>
                <a:schemeClr val="accent6">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9536" tIns="60960" rIns="60960" bIns="60960" numCol="1" spcCol="1270" anchor="ctr" anchorCtr="0">
              <a:noAutofit/>
            </a:bodyPr>
            <a:lstStyle/>
            <a:p>
              <a:pPr defTabSz="711200">
                <a:lnSpc>
                  <a:spcPct val="90000"/>
                </a:lnSpc>
                <a:spcBef>
                  <a:spcPct val="0"/>
                </a:spcBef>
                <a:spcAft>
                  <a:spcPct val="35000"/>
                </a:spcAft>
              </a:pPr>
              <a:r>
                <a:rPr lang="uk-UA" sz="2000" dirty="0">
                  <a:solidFill>
                    <a:schemeClr val="tx1"/>
                  </a:solidFill>
                  <a:latin typeface="Calibri" panose="020F0502020204030204" pitchFamily="34" charset="0"/>
                  <a:cs typeface="Calibri" panose="020F0502020204030204" pitchFamily="34" charset="0"/>
                </a:rPr>
                <a:t>Надати підлеглому рекомендації щодо врегулювання КОІ згідно процедури</a:t>
              </a:r>
              <a:endParaRPr lang="ru-RU" sz="2000" kern="1200" dirty="0">
                <a:solidFill>
                  <a:schemeClr val="tx1"/>
                </a:solidFill>
                <a:latin typeface="Calibri" panose="020F0502020204030204" pitchFamily="34" charset="0"/>
                <a:cs typeface="Calibri" panose="020F0502020204030204" pitchFamily="34" charset="0"/>
              </a:endParaRPr>
            </a:p>
          </p:txBody>
        </p:sp>
      </p:grpSp>
      <p:pic>
        <p:nvPicPr>
          <p:cNvPr id="2050" name="Picture 2" descr="10 ознак хорошого керівника — Work.ua">
            <a:extLst>
              <a:ext uri="{FF2B5EF4-FFF2-40B4-BE49-F238E27FC236}">
                <a16:creationId xmlns:a16="http://schemas.microsoft.com/office/drawing/2014/main" id="{86FFB221-5250-5CEA-6DE5-C0CFD349A4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818" y="1944503"/>
            <a:ext cx="5682982" cy="3196677"/>
          </a:xfrm>
          <a:prstGeom prst="rect">
            <a:avLst/>
          </a:prstGeom>
          <a:noFill/>
          <a:ln>
            <a:solidFill>
              <a:schemeClr val="accent6">
                <a:lumMod val="75000"/>
              </a:schemeClr>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BFBF903-E648-E81A-4EDB-D0F1DCC44932}"/>
              </a:ext>
            </a:extLst>
          </p:cNvPr>
          <p:cNvSpPr txBox="1"/>
          <p:nvPr/>
        </p:nvSpPr>
        <p:spPr>
          <a:xfrm>
            <a:off x="6515556" y="5103517"/>
            <a:ext cx="4391508" cy="1629792"/>
          </a:xfrm>
          <a:prstGeom prst="rect">
            <a:avLst/>
          </a:prstGeom>
          <a:ln>
            <a:solidFill>
              <a:schemeClr val="accent6">
                <a:lumMod val="75000"/>
              </a:schemeClr>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29536" tIns="60960" rIns="60960" bIns="60960" numCol="1" spcCol="1270" anchor="ctr" anchorCtr="0">
            <a:noAutofit/>
          </a:bodyPr>
          <a:lstStyle/>
          <a:p>
            <a:pPr lvl="0" algn="just"/>
            <a:r>
              <a:rPr lang="uk-UA" sz="2000" kern="1200" dirty="0">
                <a:solidFill>
                  <a:schemeClr val="tx1"/>
                </a:solidFill>
                <a:latin typeface="Gilroy ExtraBold" panose="00000900000000000000" pitchFamily="50" charset="0"/>
                <a:ea typeface="+mj-ea"/>
                <a:cs typeface="+mj-cs"/>
              </a:rPr>
              <a:t>Прийняти негайні міри, щоб працівник з КОІ не приймав участі в обговоренні питань та прийнятті рішень, на які впливає його КОІ</a:t>
            </a:r>
            <a:endParaRPr lang="en-US" sz="2000" kern="1200" dirty="0">
              <a:solidFill>
                <a:schemeClr val="tx1"/>
              </a:solidFill>
              <a:latin typeface="Gilroy ExtraBold" panose="00000900000000000000" pitchFamily="50" charset="0"/>
              <a:ea typeface="+mj-ea"/>
              <a:cs typeface="+mj-cs"/>
            </a:endParaRPr>
          </a:p>
        </p:txBody>
      </p:sp>
    </p:spTree>
    <p:extLst>
      <p:ext uri="{BB962C8B-B14F-4D97-AF65-F5344CB8AC3E}">
        <p14:creationId xmlns:p14="http://schemas.microsoft.com/office/powerpoint/2010/main" val="10561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Прямоугольник 27"/>
          <p:cNvSpPr/>
          <p:nvPr/>
        </p:nvSpPr>
        <p:spPr>
          <a:xfrm>
            <a:off x="0" y="-7894"/>
            <a:ext cx="12191999" cy="1026596"/>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solidFill>
            </a:endParaRPr>
          </a:p>
        </p:txBody>
      </p:sp>
      <p:sp>
        <p:nvSpPr>
          <p:cNvPr id="2" name="TextBox 1"/>
          <p:cNvSpPr txBox="1"/>
          <p:nvPr/>
        </p:nvSpPr>
        <p:spPr>
          <a:xfrm>
            <a:off x="535924" y="187705"/>
            <a:ext cx="11120150" cy="830997"/>
          </a:xfrm>
          <a:prstGeom prst="rect">
            <a:avLst/>
          </a:prstGeom>
          <a:noFill/>
          <a:ln>
            <a:solidFill>
              <a:schemeClr val="accent6">
                <a:lumMod val="75000"/>
              </a:schemeClr>
            </a:solidFill>
          </a:ln>
        </p:spPr>
        <p:txBody>
          <a:bodyPr wrap="square" rtlCol="0">
            <a:spAutoFit/>
          </a:bodyPr>
          <a:lstStyle/>
          <a:p>
            <a:r>
              <a:rPr lang="uk-UA" sz="2400" dirty="0">
                <a:solidFill>
                  <a:schemeClr val="bg1"/>
                </a:solidFill>
                <a:latin typeface="Gilroy ExtraBold" panose="00000900000000000000" pitchFamily="50" charset="0"/>
                <a:ea typeface="+mj-ea"/>
                <a:cs typeface="+mj-cs"/>
              </a:rPr>
              <a:t>Близькі особи</a:t>
            </a:r>
          </a:p>
          <a:p>
            <a:endParaRPr lang="ru-RU" sz="2400" dirty="0">
              <a:solidFill>
                <a:schemeClr val="bg1"/>
              </a:solidFill>
              <a:latin typeface="Gilroy ExtraBold" panose="00000900000000000000" pitchFamily="50" charset="0"/>
              <a:ea typeface="+mj-ea"/>
              <a:cs typeface="+mj-cs"/>
            </a:endParaRPr>
          </a:p>
        </p:txBody>
      </p:sp>
      <p:sp>
        <p:nvSpPr>
          <p:cNvPr id="5" name="TextBox 4">
            <a:extLst>
              <a:ext uri="{FF2B5EF4-FFF2-40B4-BE49-F238E27FC236}">
                <a16:creationId xmlns:a16="http://schemas.microsoft.com/office/drawing/2014/main" id="{3CF994F3-F9C3-EC2F-8E09-7B0E1E7057F4}"/>
              </a:ext>
            </a:extLst>
          </p:cNvPr>
          <p:cNvSpPr txBox="1"/>
          <p:nvPr/>
        </p:nvSpPr>
        <p:spPr>
          <a:xfrm>
            <a:off x="290250" y="1262520"/>
            <a:ext cx="5630259" cy="4708981"/>
          </a:xfrm>
          <a:prstGeom prst="rect">
            <a:avLst/>
          </a:prstGeom>
          <a:noFill/>
        </p:spPr>
        <p:txBody>
          <a:bodyPr wrap="square">
            <a:spAutoFit/>
          </a:bodyPr>
          <a:lstStyle/>
          <a:p>
            <a:pPr algn="just"/>
            <a:r>
              <a:rPr lang="uk-UA" sz="2000" b="1" u="sng" dirty="0">
                <a:latin typeface="Calibri" panose="020F0502020204030204" pitchFamily="34" charset="0"/>
                <a:cs typeface="Calibri" panose="020F0502020204030204" pitchFamily="34" charset="0"/>
              </a:rPr>
              <a:t>Близькі особи </a:t>
            </a:r>
          </a:p>
          <a:p>
            <a:pPr algn="just"/>
            <a:r>
              <a:rPr lang="uk-UA" sz="2000" dirty="0">
                <a:latin typeface="Calibri" panose="020F0502020204030204" pitchFamily="34" charset="0"/>
                <a:cs typeface="Calibri" panose="020F0502020204030204" pitchFamily="34" charset="0"/>
              </a:rPr>
              <a:t>(відповідно до </a:t>
            </a:r>
            <a:r>
              <a:rPr lang="ru-RU" sz="2000" b="0" i="0" dirty="0">
                <a:solidFill>
                  <a:srgbClr val="424242"/>
                </a:solidFill>
                <a:effectLst/>
                <a:latin typeface="Ubuntu" panose="020F0502020204030204" pitchFamily="34" charset="0"/>
              </a:rPr>
              <a:t>п. 1 ч. 1 ст. 3 </a:t>
            </a:r>
            <a:r>
              <a:rPr lang="ru-RU" sz="2000" b="0" i="0" u="none" strike="noStrike" dirty="0">
                <a:solidFill>
                  <a:srgbClr val="EBBB1D"/>
                </a:solidFill>
                <a:effectLst/>
                <a:latin typeface="Ubuntu" panose="020F0502020204030204" pitchFamily="34" charset="0"/>
                <a:hlinkClick r:id="rId3"/>
              </a:rPr>
              <a:t>Закону </a:t>
            </a:r>
            <a:r>
              <a:rPr lang="ru-RU" sz="2000" b="0" i="0" u="none" strike="noStrike" dirty="0" err="1">
                <a:solidFill>
                  <a:srgbClr val="EBBB1D"/>
                </a:solidFill>
                <a:effectLst/>
                <a:latin typeface="Ubuntu" panose="020F0502020204030204" pitchFamily="34" charset="0"/>
                <a:hlinkClick r:id="rId3"/>
              </a:rPr>
              <a:t>України</a:t>
            </a:r>
            <a:r>
              <a:rPr lang="ru-RU" sz="2000" b="0" i="0" u="none" strike="noStrike" dirty="0">
                <a:solidFill>
                  <a:srgbClr val="EBBB1D"/>
                </a:solidFill>
                <a:effectLst/>
                <a:latin typeface="Ubuntu" panose="020F0502020204030204" pitchFamily="34" charset="0"/>
                <a:hlinkClick r:id="rId3"/>
              </a:rPr>
              <a:t> “Про </a:t>
            </a:r>
            <a:r>
              <a:rPr lang="ru-RU" sz="2000" b="0" i="0" u="none" strike="noStrike" dirty="0" err="1">
                <a:solidFill>
                  <a:srgbClr val="EBBB1D"/>
                </a:solidFill>
                <a:effectLst/>
                <a:latin typeface="Ubuntu" panose="020F0502020204030204" pitchFamily="34" charset="0"/>
                <a:hlinkClick r:id="rId3"/>
              </a:rPr>
              <a:t>запобігання</a:t>
            </a:r>
            <a:r>
              <a:rPr lang="ru-RU" sz="2000" b="0" i="0" u="none" strike="noStrike" dirty="0">
                <a:solidFill>
                  <a:srgbClr val="EBBB1D"/>
                </a:solidFill>
                <a:effectLst/>
                <a:latin typeface="Ubuntu" panose="020F0502020204030204" pitchFamily="34" charset="0"/>
                <a:hlinkClick r:id="rId3"/>
              </a:rPr>
              <a:t> </a:t>
            </a:r>
            <a:r>
              <a:rPr lang="ru-RU" sz="2000" b="0" i="0" u="none" strike="noStrike" dirty="0" err="1">
                <a:solidFill>
                  <a:srgbClr val="EBBB1D"/>
                </a:solidFill>
                <a:effectLst/>
                <a:latin typeface="Ubuntu" panose="020F0502020204030204" pitchFamily="34" charset="0"/>
                <a:hlinkClick r:id="rId3"/>
              </a:rPr>
              <a:t>корупції</a:t>
            </a:r>
            <a:r>
              <a:rPr lang="ru-RU" sz="2000" b="0" i="0" u="none" strike="noStrike" dirty="0">
                <a:solidFill>
                  <a:srgbClr val="EBBB1D"/>
                </a:solidFill>
                <a:effectLst/>
                <a:latin typeface="Ubuntu" panose="020F0502020204030204" pitchFamily="34" charset="0"/>
                <a:hlinkClick r:id="rId3"/>
              </a:rPr>
              <a:t>”</a:t>
            </a:r>
            <a:r>
              <a:rPr lang="uk-UA" sz="2000" dirty="0">
                <a:latin typeface="Calibri" panose="020F0502020204030204" pitchFamily="34" charset="0"/>
                <a:cs typeface="Calibri" panose="020F0502020204030204" pitchFamily="34" charset="0"/>
              </a:rPr>
              <a:t>)</a:t>
            </a:r>
          </a:p>
          <a:p>
            <a:pPr algn="just"/>
            <a:endParaRPr lang="uk-UA" sz="2000" dirty="0">
              <a:latin typeface="Calibri" panose="020F0502020204030204" pitchFamily="34" charset="0"/>
              <a:cs typeface="Calibri" panose="020F0502020204030204" pitchFamily="34" charset="0"/>
            </a:endParaRPr>
          </a:p>
          <a:p>
            <a:pPr algn="just"/>
            <a:r>
              <a:rPr lang="uk-UA" sz="2000" dirty="0">
                <a:latin typeface="Calibri" panose="020F0502020204030204" pitchFamily="34" charset="0"/>
                <a:cs typeface="Calibri" panose="020F0502020204030204" pitchFamily="34" charset="0"/>
              </a:rPr>
              <a:t> - члени сім’ї суб’єкта, а також чоловік, дружина, батько, мати, вітчим, мачуха, син, дочка, пасинок, падчерка, рідний та двоюрідний брати, рідна та двоюрідна сестри, рідний брат та сестра дружини (чоловіка), племінник, племінниця, рідний дядько, рідна тітка, дід, баба, прадід, прабаба, внук, внучка, правнук, правнучка, зять, невістка, тесть, теща, свекор, свекруха, батько та мати дружини (чоловіка) сина (дочки), </a:t>
            </a:r>
            <a:r>
              <a:rPr lang="uk-UA" sz="2000" dirty="0" err="1">
                <a:latin typeface="Calibri" panose="020F0502020204030204" pitchFamily="34" charset="0"/>
                <a:cs typeface="Calibri" panose="020F0502020204030204" pitchFamily="34" charset="0"/>
              </a:rPr>
              <a:t>усиновлювач</a:t>
            </a:r>
            <a:r>
              <a:rPr lang="uk-UA" sz="2000" dirty="0">
                <a:latin typeface="Calibri" panose="020F0502020204030204" pitchFamily="34" charset="0"/>
                <a:cs typeface="Calibri" panose="020F0502020204030204" pitchFamily="34" charset="0"/>
              </a:rPr>
              <a:t> чи усиновлений, опікун чи піклувальник, особа, яка перебуває під опікою або піклуванням.</a:t>
            </a:r>
          </a:p>
        </p:txBody>
      </p:sp>
      <p:pic>
        <p:nvPicPr>
          <p:cNvPr id="1026" name="Picture 2" descr="НАЗК звертає увагу на розширення... - Конфлікти і закони">
            <a:extLst>
              <a:ext uri="{FF2B5EF4-FFF2-40B4-BE49-F238E27FC236}">
                <a16:creationId xmlns:a16="http://schemas.microsoft.com/office/drawing/2014/main" id="{277FD9BF-173D-E457-AC27-57BC709BAE6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0894" y="2054562"/>
            <a:ext cx="6032790" cy="344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9587462"/>
      </p:ext>
    </p:extLst>
  </p:cSld>
  <p:clrMapOvr>
    <a:masterClrMapping/>
  </p:clrMapOvr>
</p:sld>
</file>

<file path=ppt/theme/theme1.xml><?xml version="1.0" encoding="utf-8"?>
<a:theme xmlns:a="http://schemas.openxmlformats.org/drawingml/2006/main" name="Тема Office">
  <a:themeElements>
    <a:clrScheme name="Стандартна">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Другая 1">
      <a:majorFont>
        <a:latin typeface="Proxima Nova"/>
        <a:ea typeface=""/>
        <a:cs typeface=""/>
      </a:majorFont>
      <a:minorFont>
        <a:latin typeface="Proxima Nova"/>
        <a:ea typeface=""/>
        <a:cs typeface=""/>
      </a:minorFont>
    </a:fontScheme>
    <a:fmtScheme name="Стандартна">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BD5EA63A442C4C92D236C9DBC8CDBF" ma:contentTypeVersion="16" ma:contentTypeDescription="Create a new document." ma:contentTypeScope="" ma:versionID="93b97e22461009c629641029a24adb2a">
  <xsd:schema xmlns:xsd="http://www.w3.org/2001/XMLSchema" xmlns:xs="http://www.w3.org/2001/XMLSchema" xmlns:p="http://schemas.microsoft.com/office/2006/metadata/properties" xmlns:ns2="7cc17247-c87d-421f-87e3-a0730219ae09" xmlns:ns3="5ab2ef7c-aa2f-4bf5-8678-fdd18020d193" targetNamespace="http://schemas.microsoft.com/office/2006/metadata/properties" ma:root="true" ma:fieldsID="3184def517ca35b8ad4d340e444058de" ns2:_="" ns3:_="">
    <xsd:import namespace="7cc17247-c87d-421f-87e3-a0730219ae09"/>
    <xsd:import namespace="5ab2ef7c-aa2f-4bf5-8678-fdd18020d193"/>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LengthInSeconds"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cc17247-c87d-421f-87e3-a0730219ae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406ff275-e359-4ce3-828c-f243ec66a8c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5ab2ef7c-aa2f-4bf5-8678-fdd18020d193"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ddd4542b-41c0-4471-b62c-e11e60faf184}" ma:internalName="TaxCatchAll" ma:showField="CatchAllData" ma:web="5ab2ef7c-aa2f-4bf5-8678-fdd18020d19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cc17247-c87d-421f-87e3-a0730219ae09">
      <Terms xmlns="http://schemas.microsoft.com/office/infopath/2007/PartnerControls"/>
    </lcf76f155ced4ddcb4097134ff3c332f>
    <TaxCatchAll xmlns="5ab2ef7c-aa2f-4bf5-8678-fdd18020d19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54E1AFA-C376-4BF0-8765-CFEE8384C4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cc17247-c87d-421f-87e3-a0730219ae09"/>
    <ds:schemaRef ds:uri="5ab2ef7c-aa2f-4bf5-8678-fdd18020d19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5CB18B5-8935-4321-968A-A2916359C05B}">
  <ds:schemaRef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fec9fd6d-7bcc-47ba-a51a-27b7a57f6026"/>
    <ds:schemaRef ds:uri="http://www.w3.org/XML/1998/namespace"/>
    <ds:schemaRef ds:uri="7cc17247-c87d-421f-87e3-a0730219ae09"/>
    <ds:schemaRef ds:uri="5ab2ef7c-aa2f-4bf5-8678-fdd18020d193"/>
  </ds:schemaRefs>
</ds:datastoreItem>
</file>

<file path=customXml/itemProps3.xml><?xml version="1.0" encoding="utf-8"?>
<ds:datastoreItem xmlns:ds="http://schemas.openxmlformats.org/officeDocument/2006/customXml" ds:itemID="{8168BC2A-37B3-447F-8384-5A88D96121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1668</Words>
  <Application>Microsoft Office PowerPoint</Application>
  <PresentationFormat>Широкий екран</PresentationFormat>
  <Paragraphs>150</Paragraphs>
  <Slides>13</Slides>
  <Notes>13</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13</vt:i4>
      </vt:variant>
    </vt:vector>
  </HeadingPairs>
  <TitlesOfParts>
    <vt:vector size="19" baseType="lpstr">
      <vt:lpstr>Arial</vt:lpstr>
      <vt:lpstr>Calibri</vt:lpstr>
      <vt:lpstr>Gilroy ExtraBold</vt:lpstr>
      <vt:lpstr>Proxima Nova</vt:lpstr>
      <vt:lpstr>Ubuntu</vt:lpstr>
      <vt:lpstr>Тема Office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Презентація PowerPoint</dc:title>
  <dc:creator/>
  <cp:lastModifiedBy/>
  <cp:revision>2</cp:revision>
  <dcterms:created xsi:type="dcterms:W3CDTF">2012-08-15T23:17:22Z</dcterms:created>
  <dcterms:modified xsi:type="dcterms:W3CDTF">2023-12-12T11:29:46Z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0x01010072BD5EA63A442C4C92D236C9DBC8CDBF</vt:lpwstr>
  </property>
  <property fmtid="{D5CDD505-2E9C-101B-9397-08002B2CF9AE}" pid="3" name="_dlc_DocIdItemGuid">
    <vt:lpwstr>f3b515e7-8c6b-433b-9d1b-2cb3fe3c9590</vt:lpwstr>
  </property>
</Properties>
</file>