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sldIdLst>
    <p:sldId id="257" r:id="rId2"/>
    <p:sldId id="258" r:id="rId3"/>
    <p:sldId id="281" r:id="rId4"/>
    <p:sldId id="273" r:id="rId5"/>
    <p:sldId id="275" r:id="rId6"/>
    <p:sldId id="278" r:id="rId7"/>
    <p:sldId id="277" r:id="rId8"/>
    <p:sldId id="279" r:id="rId9"/>
    <p:sldId id="280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8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0D5C52-8917-AD78-FB47-9D24F245F2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E9BAFF67-5A34-46A5-F320-9E46AA8FAE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DF0A60DD-0730-9622-D77F-FCAF80D83E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E7259-0EFF-48DB-AAD3-1DBEF1E91EF4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B12C7D8E-3273-E5F9-F8E2-313368C028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54B7B695-4A41-B740-128A-80C90780C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F6B71-CFDB-4AA9-AECE-2B5110C2B3E1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9135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B65DAB-7DE7-07DD-4D78-9E08C561FD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F27BB43C-AD68-7CA1-541F-041E6B79BD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3F016CE1-DE8F-D238-71D8-D09BC06AA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E7259-0EFF-48DB-AAD3-1DBEF1E91EF4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C7F4208E-3A11-F85F-AA26-AF78A48C4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189EFFFE-FAB4-AFB0-381E-C40A59395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F6B71-CFDB-4AA9-AECE-2B5110C2B3E1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036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E0418BC3-E24F-19FA-03A1-8535BD7842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73586A1F-EECF-7D48-A45F-4DFFC2FAE6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4ACFEDF8-4345-51C6-ED33-46A55142D6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E7259-0EFF-48DB-AAD3-1DBEF1E91EF4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EDA5F1D6-AA6B-1428-C602-8D32E51655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DE342700-6FE8-C9EF-91C9-3BC8D691F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F6B71-CFDB-4AA9-AECE-2B5110C2B3E1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41747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Рисунок 9">
            <a:extLst>
              <a:ext uri="{FF2B5EF4-FFF2-40B4-BE49-F238E27FC236}">
                <a16:creationId xmlns:a16="http://schemas.microsoft.com/office/drawing/2014/main" id="{F1DB2C0F-AAB6-40B8-8680-1871B79DD33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81675" y="0"/>
            <a:ext cx="6410325" cy="6857999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427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ED76AC-45BD-3195-37D8-61B7652274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3AA8DB62-0554-6A7E-5745-A387518D02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4F5E8378-00F4-84EF-1574-83698F741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E7259-0EFF-48DB-AAD3-1DBEF1E91EF4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E27526AE-E50C-A64E-5C11-464EF5B7D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12F58E83-6350-747B-C853-357AF4E90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F6B71-CFDB-4AA9-AECE-2B5110C2B3E1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7946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1BFE84-3F42-5B15-5AF7-7A913A0E40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D458ECB2-292D-E294-F150-50D5629C52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AC5BF225-729A-D8A8-9B9B-9CA4565CF6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E7259-0EFF-48DB-AAD3-1DBEF1E91EF4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8E439733-E443-4150-8A97-953E2DE04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B29D0641-6615-9089-30CB-4592DC204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F6B71-CFDB-4AA9-AECE-2B5110C2B3E1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7151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16A7A3-EE1B-3494-4D72-0DF82E4AAC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FE59256B-BA90-6894-4B9A-FF284EB3A2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58EEF757-6FB5-AED4-9BBA-72260E5A08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5BFCAB3E-4F6F-D5DF-F56E-B9013635E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E7259-0EFF-48DB-AAD3-1DBEF1E91EF4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61F61F89-B260-60AF-D388-87CF7BF3DD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B082F5F6-F788-F453-DB36-DDC9C8B82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F6B71-CFDB-4AA9-AECE-2B5110C2B3E1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681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418ECC-7BE3-335A-841D-89E5813D3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39746639-B647-F13D-766F-05FDC1267D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BE040294-0F55-1525-6E12-98C704AA71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F3B932C9-DBE2-10A7-B983-7D4F65B049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8331CD1E-1120-8EAD-BEA9-59341E2BCF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8000711A-C59E-EF0A-6776-8FC183C04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E7259-0EFF-48DB-AAD3-1DBEF1E91EF4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46B37936-680D-4051-6D5C-10DD818F2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FD2F38F6-6123-EC6A-0522-71A12A6B0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F6B71-CFDB-4AA9-AECE-2B5110C2B3E1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5031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F40056-501F-D35E-14FC-292964B82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C8C7BAF7-DEAC-2429-65C3-B66FC812F1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E7259-0EFF-48DB-AAD3-1DBEF1E91EF4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EFA7C97A-618F-2188-2A00-7802928CF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7EC2E4AD-9ADB-F893-5DA0-B7663B219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F6B71-CFDB-4AA9-AECE-2B5110C2B3E1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932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ADA1D027-11CE-9155-5105-107E1BA2F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E7259-0EFF-48DB-AAD3-1DBEF1E91EF4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334C8946-1D5D-E0F2-9D36-ADA138DAD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F0D333DA-CC65-4C3B-0D35-F779F9F42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F6B71-CFDB-4AA9-AECE-2B5110C2B3E1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3274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BAC4BB-6B23-BE62-25BF-2B7853824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6153DA2D-E5F4-B634-CB1F-82D27C7236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B093CD15-E83D-5E4E-C94F-1EC57F594E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BA4A4501-AF70-B2A5-D024-2636A008A9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E7259-0EFF-48DB-AAD3-1DBEF1E91EF4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AEE0BBB2-4BFD-4105-7A45-34E841DE5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1CCE04AB-6E4F-14F9-D794-655FA08FC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F6B71-CFDB-4AA9-AECE-2B5110C2B3E1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9357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77E332-825A-508B-0A63-0E43B76EE5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962A0ED9-5C27-81CC-70C2-EB4D592DD4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B3122DE1-A1AC-5593-1D3C-06B7D8668D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923E8528-FA4B-5973-2DC5-E7F13EDB4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E7259-0EFF-48DB-AAD3-1DBEF1E91EF4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CCB8137B-25A3-7C20-BE83-D5076419E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77A80289-98D7-2AF7-DE2C-140B85635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F6B71-CFDB-4AA9-AECE-2B5110C2B3E1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319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21FD9B0F-8B55-7C42-55AC-0DA3E34338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  <a:endParaRPr lang="ru-RU"/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E6AB0273-D2CA-E3E0-DB38-39F4DC9957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  <a:endParaRPr lang="ru-RU"/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8A228874-32F4-9312-3635-0FDE696AF0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E7259-0EFF-48DB-AAD3-1DBEF1E91EF4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9066BBBD-C193-F91B-DE0E-7C78643152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3DE448AD-9909-B374-D26E-79D7906772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5F6B71-CFDB-4AA9-AECE-2B5110C2B3E1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693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20">
            <a:extLst>
              <a:ext uri="{FF2B5EF4-FFF2-40B4-BE49-F238E27FC236}">
                <a16:creationId xmlns:a16="http://schemas.microsoft.com/office/drawing/2014/main" id="{1FBFB381-328C-4790-8FB0-DCF0DC9A03AB}"/>
              </a:ext>
            </a:extLst>
          </p:cNvPr>
          <p:cNvSpPr txBox="1">
            <a:spLocks/>
          </p:cNvSpPr>
          <p:nvPr/>
        </p:nvSpPr>
        <p:spPr>
          <a:xfrm>
            <a:off x="1011238" y="2573338"/>
            <a:ext cx="6442075" cy="1646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indent="0" algn="ctr" defTabSz="914400" rtl="0" eaLnBrk="1" latinLnBrk="0" hangingPunct="1">
              <a:buFontTx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7" name="Полилиния: фигура 6">
            <a:extLst>
              <a:ext uri="{FF2B5EF4-FFF2-40B4-BE49-F238E27FC236}">
                <a16:creationId xmlns:a16="http://schemas.microsoft.com/office/drawing/2014/main" id="{E9811CCE-425E-421D-906F-FDB5FF116926}"/>
              </a:ext>
            </a:extLst>
          </p:cNvPr>
          <p:cNvSpPr/>
          <p:nvPr/>
        </p:nvSpPr>
        <p:spPr>
          <a:xfrm>
            <a:off x="6874669" y="4686300"/>
            <a:ext cx="578644" cy="469106"/>
          </a:xfrm>
          <a:custGeom>
            <a:avLst/>
            <a:gdLst>
              <a:gd name="connsiteX0" fmla="*/ 578644 w 578644"/>
              <a:gd name="connsiteY0" fmla="*/ 0 h 469106"/>
              <a:gd name="connsiteX1" fmla="*/ 0 w 578644"/>
              <a:gd name="connsiteY1" fmla="*/ 469106 h 469106"/>
              <a:gd name="connsiteX2" fmla="*/ 207169 w 578644"/>
              <a:gd name="connsiteY2" fmla="*/ 0 h 469106"/>
              <a:gd name="connsiteX3" fmla="*/ 578644 w 578644"/>
              <a:gd name="connsiteY3" fmla="*/ 0 h 469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8644" h="469106">
                <a:moveTo>
                  <a:pt x="578644" y="0"/>
                </a:moveTo>
                <a:lnTo>
                  <a:pt x="0" y="469106"/>
                </a:lnTo>
                <a:lnTo>
                  <a:pt x="207169" y="0"/>
                </a:lnTo>
                <a:lnTo>
                  <a:pt x="57864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: фигура 8">
            <a:extLst>
              <a:ext uri="{FF2B5EF4-FFF2-40B4-BE49-F238E27FC236}">
                <a16:creationId xmlns:a16="http://schemas.microsoft.com/office/drawing/2014/main" id="{81B021BF-A146-4486-952C-321C2E738A90}"/>
              </a:ext>
            </a:extLst>
          </p:cNvPr>
          <p:cNvSpPr/>
          <p:nvPr/>
        </p:nvSpPr>
        <p:spPr>
          <a:xfrm>
            <a:off x="0" y="-10104"/>
            <a:ext cx="9246000" cy="6868104"/>
          </a:xfrm>
          <a:custGeom>
            <a:avLst/>
            <a:gdLst>
              <a:gd name="connsiteX0" fmla="*/ 0 w 9246000"/>
              <a:gd name="connsiteY0" fmla="*/ 0 h 6868103"/>
              <a:gd name="connsiteX1" fmla="*/ 6096000 w 9246000"/>
              <a:gd name="connsiteY1" fmla="*/ 0 h 6868103"/>
              <a:gd name="connsiteX2" fmla="*/ 6096000 w 9246000"/>
              <a:gd name="connsiteY2" fmla="*/ 2032 h 6868103"/>
              <a:gd name="connsiteX3" fmla="*/ 9246000 w 9246000"/>
              <a:gd name="connsiteY3" fmla="*/ 2032 h 6868103"/>
              <a:gd name="connsiteX4" fmla="*/ 6096000 w 9246000"/>
              <a:gd name="connsiteY4" fmla="*/ 6868103 h 6868103"/>
              <a:gd name="connsiteX5" fmla="*/ 0 w 9246000"/>
              <a:gd name="connsiteY5" fmla="*/ 6868103 h 6868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46000" h="6868103">
                <a:moveTo>
                  <a:pt x="0" y="0"/>
                </a:moveTo>
                <a:lnTo>
                  <a:pt x="6096000" y="0"/>
                </a:lnTo>
                <a:lnTo>
                  <a:pt x="6096000" y="2032"/>
                </a:lnTo>
                <a:lnTo>
                  <a:pt x="9246000" y="2032"/>
                </a:lnTo>
                <a:lnTo>
                  <a:pt x="6096000" y="6868103"/>
                </a:lnTo>
                <a:lnTo>
                  <a:pt x="0" y="686810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/>
          </a:p>
        </p:txBody>
      </p:sp>
      <p:sp>
        <p:nvSpPr>
          <p:cNvPr id="10" name="Полилиния: фигура 9">
            <a:extLst>
              <a:ext uri="{FF2B5EF4-FFF2-40B4-BE49-F238E27FC236}">
                <a16:creationId xmlns:a16="http://schemas.microsoft.com/office/drawing/2014/main" id="{93430012-BA3A-4636-B839-750794681A1D}"/>
              </a:ext>
            </a:extLst>
          </p:cNvPr>
          <p:cNvSpPr/>
          <p:nvPr/>
        </p:nvSpPr>
        <p:spPr>
          <a:xfrm>
            <a:off x="636647" y="2573338"/>
            <a:ext cx="7780845" cy="2530106"/>
          </a:xfrm>
          <a:custGeom>
            <a:avLst/>
            <a:gdLst>
              <a:gd name="connsiteX0" fmla="*/ 0 w 7780845"/>
              <a:gd name="connsiteY0" fmla="*/ 0 h 2530106"/>
              <a:gd name="connsiteX1" fmla="*/ 7780845 w 7780845"/>
              <a:gd name="connsiteY1" fmla="*/ 0 h 2530106"/>
              <a:gd name="connsiteX2" fmla="*/ 6620089 w 7780845"/>
              <a:gd name="connsiteY2" fmla="*/ 2530106 h 2530106"/>
              <a:gd name="connsiteX3" fmla="*/ 0 w 7780845"/>
              <a:gd name="connsiteY3" fmla="*/ 2530106 h 2530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80845" h="2530106">
                <a:moveTo>
                  <a:pt x="0" y="0"/>
                </a:moveTo>
                <a:lnTo>
                  <a:pt x="7780845" y="0"/>
                </a:lnTo>
                <a:lnTo>
                  <a:pt x="6620089" y="2530106"/>
                </a:lnTo>
                <a:lnTo>
                  <a:pt x="0" y="253010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8DAF865-96F5-4176-9983-A7D572FF73F1}"/>
              </a:ext>
            </a:extLst>
          </p:cNvPr>
          <p:cNvSpPr txBox="1"/>
          <p:nvPr/>
        </p:nvSpPr>
        <p:spPr>
          <a:xfrm>
            <a:off x="1258175" y="2985017"/>
            <a:ext cx="67399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chemeClr val="bg1"/>
                </a:solidFill>
                <a:latin typeface="Arial Black" panose="020B0A04020102020204" pitchFamily="34" charset="0"/>
              </a:rPr>
              <a:t>КОМПЛАЄНС </a:t>
            </a:r>
          </a:p>
          <a:p>
            <a:r>
              <a:rPr lang="ru-RU" sz="4800" b="1" dirty="0">
                <a:solidFill>
                  <a:schemeClr val="bg1"/>
                </a:solidFill>
                <a:latin typeface="Arial Black" panose="020B0A04020102020204" pitchFamily="34" charset="0"/>
              </a:rPr>
              <a:t>НА ВАРТІ БІЗНЕСУ</a:t>
            </a:r>
            <a:endParaRPr lang="uk-UA" sz="4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2" name="Равнобедренный треугольник 5">
            <a:extLst>
              <a:ext uri="{FF2B5EF4-FFF2-40B4-BE49-F238E27FC236}">
                <a16:creationId xmlns:a16="http://schemas.microsoft.com/office/drawing/2014/main" id="{72B9D343-8A0A-2F19-5F33-027A89C650E1}"/>
              </a:ext>
            </a:extLst>
          </p:cNvPr>
          <p:cNvSpPr/>
          <p:nvPr/>
        </p:nvSpPr>
        <p:spPr>
          <a:xfrm>
            <a:off x="8017575" y="2241677"/>
            <a:ext cx="405000" cy="349894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: фигура 6">
            <a:extLst>
              <a:ext uri="{FF2B5EF4-FFF2-40B4-BE49-F238E27FC236}">
                <a16:creationId xmlns:a16="http://schemas.microsoft.com/office/drawing/2014/main" id="{676436C0-DA10-F0E0-0839-E19D5D39363B}"/>
              </a:ext>
            </a:extLst>
          </p:cNvPr>
          <p:cNvSpPr/>
          <p:nvPr/>
        </p:nvSpPr>
        <p:spPr>
          <a:xfrm>
            <a:off x="6689854" y="5103444"/>
            <a:ext cx="578644" cy="469106"/>
          </a:xfrm>
          <a:custGeom>
            <a:avLst/>
            <a:gdLst>
              <a:gd name="connsiteX0" fmla="*/ 578644 w 578644"/>
              <a:gd name="connsiteY0" fmla="*/ 0 h 469106"/>
              <a:gd name="connsiteX1" fmla="*/ 0 w 578644"/>
              <a:gd name="connsiteY1" fmla="*/ 469106 h 469106"/>
              <a:gd name="connsiteX2" fmla="*/ 207169 w 578644"/>
              <a:gd name="connsiteY2" fmla="*/ 0 h 469106"/>
              <a:gd name="connsiteX3" fmla="*/ 578644 w 578644"/>
              <a:gd name="connsiteY3" fmla="*/ 0 h 469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8644" h="469106">
                <a:moveTo>
                  <a:pt x="578644" y="0"/>
                </a:moveTo>
                <a:lnTo>
                  <a:pt x="0" y="469106"/>
                </a:lnTo>
                <a:lnTo>
                  <a:pt x="207169" y="0"/>
                </a:lnTo>
                <a:lnTo>
                  <a:pt x="57864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13706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Прямоугольник 14">
            <a:extLst>
              <a:ext uri="{FF2B5EF4-FFF2-40B4-BE49-F238E27FC236}">
                <a16:creationId xmlns:a16="http://schemas.microsoft.com/office/drawing/2014/main" id="{CB3B8368-2CF8-1C68-879B-4C2E2404057B}"/>
              </a:ext>
            </a:extLst>
          </p:cNvPr>
          <p:cNvSpPr/>
          <p:nvPr/>
        </p:nvSpPr>
        <p:spPr>
          <a:xfrm rot="16200000">
            <a:off x="4519511" y="-825731"/>
            <a:ext cx="3157057" cy="12210405"/>
          </a:xfrm>
          <a:prstGeom prst="rect">
            <a:avLst/>
          </a:prstGeom>
          <a:solidFill>
            <a:schemeClr val="accent2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UA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3F4E659-BB96-4AFD-E0D2-E0B0EBE96EF9}"/>
              </a:ext>
            </a:extLst>
          </p:cNvPr>
          <p:cNvSpPr txBox="1">
            <a:spLocks/>
          </p:cNvSpPr>
          <p:nvPr/>
        </p:nvSpPr>
        <p:spPr>
          <a:xfrm>
            <a:off x="5775851" y="1312539"/>
            <a:ext cx="6122352" cy="1837393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uk-UA" sz="1800" dirty="0">
                <a:solidFill>
                  <a:schemeClr val="accent2"/>
                </a:solidFill>
              </a:rPr>
              <a:t>КОМПЛАЄНС у БІЗНЕСІ </a:t>
            </a:r>
            <a:r>
              <a:rPr lang="uk-UA" sz="1800" dirty="0"/>
              <a:t>-  це відповідність бізнесу стандартам та вимогам сучасного локального і міжнародного законодавства, а також нормам ведення бізнесу у конкретній країні та конкретних ринках.  Комплаєнс уособлює абсолютну прозорість і законність діяльності компанії у будь-якому напрямку, чи то бухгалтерський облік, маркетинг чи відносини зі співробітниками або зовнішніми контрагентами.</a:t>
            </a:r>
            <a:r>
              <a:rPr lang="en-US" sz="1800" dirty="0"/>
              <a:t> </a:t>
            </a:r>
            <a:endParaRPr lang="ru-RU" sz="1800" dirty="0"/>
          </a:p>
          <a:p>
            <a:endParaRPr lang="ru-RU" sz="18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C0D0F20-1FDC-A6E7-A2B0-A65A5BCC13C3}"/>
              </a:ext>
            </a:extLst>
          </p:cNvPr>
          <p:cNvSpPr txBox="1"/>
          <p:nvPr/>
        </p:nvSpPr>
        <p:spPr>
          <a:xfrm>
            <a:off x="10216872" y="4442922"/>
            <a:ext cx="1874143" cy="129266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algn="just">
              <a:defRPr sz="1300">
                <a:solidFill>
                  <a:schemeClr val="bg1"/>
                </a:solidFill>
              </a:defRPr>
            </a:lvl1pPr>
          </a:lstStyle>
          <a:p>
            <a:r>
              <a:rPr lang="uk-UA" dirty="0"/>
              <a:t>Фундамент системи комплаєнс був закладений у Foreign Corrupt Practice Act, прийнятому в 1977 році в США.</a:t>
            </a:r>
          </a:p>
        </p:txBody>
      </p:sp>
      <p:sp>
        <p:nvSpPr>
          <p:cNvPr id="24" name="Прямоугольник 27">
            <a:extLst>
              <a:ext uri="{FF2B5EF4-FFF2-40B4-BE49-F238E27FC236}">
                <a16:creationId xmlns:a16="http://schemas.microsoft.com/office/drawing/2014/main" id="{35BA9BEB-8C2E-D274-812E-73C37A2A0EB1}"/>
              </a:ext>
            </a:extLst>
          </p:cNvPr>
          <p:cNvSpPr/>
          <p:nvPr/>
        </p:nvSpPr>
        <p:spPr>
          <a:xfrm>
            <a:off x="1" y="-1127"/>
            <a:ext cx="12191999" cy="81620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Заголовок 1">
            <a:extLst>
              <a:ext uri="{FF2B5EF4-FFF2-40B4-BE49-F238E27FC236}">
                <a16:creationId xmlns:a16="http://schemas.microsoft.com/office/drawing/2014/main" id="{4DC6425E-7215-DA2E-9402-3A378322ECC8}"/>
              </a:ext>
            </a:extLst>
          </p:cNvPr>
          <p:cNvSpPr txBox="1">
            <a:spLocks/>
          </p:cNvSpPr>
          <p:nvPr/>
        </p:nvSpPr>
        <p:spPr>
          <a:xfrm>
            <a:off x="2374395" y="117212"/>
            <a:ext cx="9474010" cy="5803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36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b="0" dirty="0"/>
              <a:t>Що таке «комплаєнс»</a:t>
            </a:r>
            <a:endParaRPr lang="ru-RU" b="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2936646-447D-CDD3-6D3F-5468E0247299}"/>
              </a:ext>
            </a:extLst>
          </p:cNvPr>
          <p:cNvSpPr txBox="1"/>
          <p:nvPr/>
        </p:nvSpPr>
        <p:spPr>
          <a:xfrm>
            <a:off x="5952931" y="4443547"/>
            <a:ext cx="1968761" cy="17389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uk-UA" sz="1300" dirty="0">
                <a:solidFill>
                  <a:schemeClr val="bg1"/>
                </a:solidFill>
              </a:rPr>
              <a:t>Комплаєнс з'явився в 1970-х у США як реакція на Уотергейтський скандал, і підкупи великими корпораціями (Exxon, Mobil, Lockheed) посадових осіб </a:t>
            </a:r>
          </a:p>
          <a:p>
            <a:pPr algn="just"/>
            <a:endParaRPr lang="ru-RU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CDD1FF4-B4CC-1EC1-40BA-D456A7D0E9F1}"/>
              </a:ext>
            </a:extLst>
          </p:cNvPr>
          <p:cNvSpPr txBox="1"/>
          <p:nvPr/>
        </p:nvSpPr>
        <p:spPr>
          <a:xfrm>
            <a:off x="8200461" y="4468994"/>
            <a:ext cx="1968761" cy="129266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algn="just">
              <a:defRPr sz="1300">
                <a:solidFill>
                  <a:schemeClr val="bg1"/>
                </a:solidFill>
              </a:defRPr>
            </a:lvl1pPr>
          </a:lstStyle>
          <a:p>
            <a:r>
              <a:rPr lang="uk-UA" dirty="0"/>
              <a:t>Понад 400 компаній було викрито в дачі хабарів посадовцям, політикам, політичним партіям на загальну суму понад 300 млн.</a:t>
            </a:r>
            <a:r>
              <a:rPr lang="en-US" dirty="0"/>
              <a:t> USD</a:t>
            </a:r>
            <a:endParaRPr lang="uk-UA" dirty="0"/>
          </a:p>
        </p:txBody>
      </p:sp>
      <p:sp>
        <p:nvSpPr>
          <p:cNvPr id="35" name="Прямоугольник: скругленные углы 15">
            <a:extLst>
              <a:ext uri="{FF2B5EF4-FFF2-40B4-BE49-F238E27FC236}">
                <a16:creationId xmlns:a16="http://schemas.microsoft.com/office/drawing/2014/main" id="{2F0DBE93-D42B-EBFA-F134-70BF3B75783A}"/>
              </a:ext>
            </a:extLst>
          </p:cNvPr>
          <p:cNvSpPr/>
          <p:nvPr/>
        </p:nvSpPr>
        <p:spPr>
          <a:xfrm rot="2689455">
            <a:off x="6644410" y="3918466"/>
            <a:ext cx="470418" cy="47041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1C58074-A267-0DFD-F9D0-A7F946DBE249}"/>
              </a:ext>
            </a:extLst>
          </p:cNvPr>
          <p:cNvSpPr txBox="1"/>
          <p:nvPr/>
        </p:nvSpPr>
        <p:spPr>
          <a:xfrm>
            <a:off x="6659594" y="397834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solidFill>
                  <a:schemeClr val="accent2"/>
                </a:solidFill>
              </a:rPr>
              <a:t>01</a:t>
            </a:r>
          </a:p>
        </p:txBody>
      </p:sp>
      <p:sp>
        <p:nvSpPr>
          <p:cNvPr id="39" name="Прямоугольник: скругленные углы 19">
            <a:extLst>
              <a:ext uri="{FF2B5EF4-FFF2-40B4-BE49-F238E27FC236}">
                <a16:creationId xmlns:a16="http://schemas.microsoft.com/office/drawing/2014/main" id="{EC9C9B02-D87F-64F7-29BE-D48079C0C61D}"/>
              </a:ext>
            </a:extLst>
          </p:cNvPr>
          <p:cNvSpPr/>
          <p:nvPr/>
        </p:nvSpPr>
        <p:spPr>
          <a:xfrm rot="2689455">
            <a:off x="10816258" y="3910316"/>
            <a:ext cx="470418" cy="47041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60BF0B0-735A-CC8F-65C0-B89E7091F241}"/>
              </a:ext>
            </a:extLst>
          </p:cNvPr>
          <p:cNvSpPr txBox="1"/>
          <p:nvPr/>
        </p:nvSpPr>
        <p:spPr>
          <a:xfrm>
            <a:off x="10834547" y="395463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solidFill>
                  <a:schemeClr val="accent2"/>
                </a:solidFill>
              </a:rPr>
              <a:t>03</a:t>
            </a:r>
          </a:p>
        </p:txBody>
      </p:sp>
      <p:sp>
        <p:nvSpPr>
          <p:cNvPr id="45" name="Прямоугольник: скругленные углы 15">
            <a:extLst>
              <a:ext uri="{FF2B5EF4-FFF2-40B4-BE49-F238E27FC236}">
                <a16:creationId xmlns:a16="http://schemas.microsoft.com/office/drawing/2014/main" id="{0D9ADA9C-DA9A-959F-942A-8259A75EE735}"/>
              </a:ext>
            </a:extLst>
          </p:cNvPr>
          <p:cNvSpPr/>
          <p:nvPr/>
        </p:nvSpPr>
        <p:spPr>
          <a:xfrm rot="2689455">
            <a:off x="8821232" y="3924703"/>
            <a:ext cx="470418" cy="47041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2DE6086-65D5-2C9F-8CE4-A7BA077DE5A8}"/>
              </a:ext>
            </a:extLst>
          </p:cNvPr>
          <p:cNvSpPr txBox="1"/>
          <p:nvPr/>
        </p:nvSpPr>
        <p:spPr>
          <a:xfrm>
            <a:off x="8837027" y="3969379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solidFill>
                  <a:schemeClr val="accent2"/>
                </a:solidFill>
              </a:rPr>
              <a:t>02</a:t>
            </a:r>
          </a:p>
        </p:txBody>
      </p:sp>
      <p:pic>
        <p:nvPicPr>
          <p:cNvPr id="1026" name="Picture 2" descr="Комплаенс предназначен для людей, готовых менять и меняться» — Национальный  исследовательский университет «Высшая школа экономики»">
            <a:extLst>
              <a:ext uri="{FF2B5EF4-FFF2-40B4-BE49-F238E27FC236}">
                <a16:creationId xmlns:a16="http://schemas.microsoft.com/office/drawing/2014/main" id="{8B3FA20E-5A97-FE60-D95C-13313CA9F8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141" y="1543404"/>
            <a:ext cx="5664645" cy="3771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70279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Прямоугольник 14">
            <a:extLst>
              <a:ext uri="{FF2B5EF4-FFF2-40B4-BE49-F238E27FC236}">
                <a16:creationId xmlns:a16="http://schemas.microsoft.com/office/drawing/2014/main" id="{C6A9489F-8057-E1B6-D65A-D8ACFAA70DA2}"/>
              </a:ext>
            </a:extLst>
          </p:cNvPr>
          <p:cNvSpPr/>
          <p:nvPr/>
        </p:nvSpPr>
        <p:spPr>
          <a:xfrm rot="16200000">
            <a:off x="6305805" y="985226"/>
            <a:ext cx="6429065" cy="532466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UA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Прямоугольник 27">
            <a:extLst>
              <a:ext uri="{FF2B5EF4-FFF2-40B4-BE49-F238E27FC236}">
                <a16:creationId xmlns:a16="http://schemas.microsoft.com/office/drawing/2014/main" id="{35BA9BEB-8C2E-D274-812E-73C37A2A0EB1}"/>
              </a:ext>
            </a:extLst>
          </p:cNvPr>
          <p:cNvSpPr/>
          <p:nvPr/>
        </p:nvSpPr>
        <p:spPr>
          <a:xfrm>
            <a:off x="1" y="-1127"/>
            <a:ext cx="12191999" cy="81620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Заголовок 1">
            <a:extLst>
              <a:ext uri="{FF2B5EF4-FFF2-40B4-BE49-F238E27FC236}">
                <a16:creationId xmlns:a16="http://schemas.microsoft.com/office/drawing/2014/main" id="{4DC6425E-7215-DA2E-9402-3A378322ECC8}"/>
              </a:ext>
            </a:extLst>
          </p:cNvPr>
          <p:cNvSpPr txBox="1">
            <a:spLocks/>
          </p:cNvSpPr>
          <p:nvPr/>
        </p:nvSpPr>
        <p:spPr>
          <a:xfrm>
            <a:off x="2374395" y="117212"/>
            <a:ext cx="9474010" cy="5803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36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b="0" dirty="0"/>
              <a:t>Скільки коштує «</a:t>
            </a:r>
            <a:r>
              <a:rPr lang="uk-UA" b="0" dirty="0" err="1"/>
              <a:t>некомплаєнс</a:t>
            </a:r>
            <a:r>
              <a:rPr lang="uk-UA" b="0" dirty="0"/>
              <a:t>»?</a:t>
            </a:r>
            <a:endParaRPr lang="ru-RU" b="0" dirty="0"/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id="{A90D4C40-794A-F737-2887-86F67C2F0A0E}"/>
              </a:ext>
            </a:extLst>
          </p:cNvPr>
          <p:cNvSpPr txBox="1">
            <a:spLocks/>
          </p:cNvSpPr>
          <p:nvPr/>
        </p:nvSpPr>
        <p:spPr>
          <a:xfrm>
            <a:off x="469414" y="1314451"/>
            <a:ext cx="5625000" cy="75245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1800" dirty="0"/>
              <a:t>Не виконуючи основні принципи комплаєнсу підприємства наштовхуються на різні небезпеки. </a:t>
            </a:r>
          </a:p>
        </p:txBody>
      </p:sp>
      <p:sp>
        <p:nvSpPr>
          <p:cNvPr id="9" name="Прямоугольник: скругленные углы 13">
            <a:extLst>
              <a:ext uri="{FF2B5EF4-FFF2-40B4-BE49-F238E27FC236}">
                <a16:creationId xmlns:a16="http://schemas.microsoft.com/office/drawing/2014/main" id="{2EBF4A0A-AD6B-46C9-C75A-74BF048350DC}"/>
              </a:ext>
            </a:extLst>
          </p:cNvPr>
          <p:cNvSpPr/>
          <p:nvPr/>
        </p:nvSpPr>
        <p:spPr>
          <a:xfrm rot="2689455">
            <a:off x="6550219" y="1044734"/>
            <a:ext cx="613694" cy="61369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60BF63A-8D85-A570-1B09-F0E3CF0480CB}"/>
              </a:ext>
            </a:extLst>
          </p:cNvPr>
          <p:cNvSpPr txBox="1"/>
          <p:nvPr/>
        </p:nvSpPr>
        <p:spPr>
          <a:xfrm>
            <a:off x="6609241" y="1120748"/>
            <a:ext cx="495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11" name="Прямоугольник 16">
            <a:extLst>
              <a:ext uri="{FF2B5EF4-FFF2-40B4-BE49-F238E27FC236}">
                <a16:creationId xmlns:a16="http://schemas.microsoft.com/office/drawing/2014/main" id="{FC542656-E0C6-95BE-9A53-160ACCA0B18D}"/>
              </a:ext>
            </a:extLst>
          </p:cNvPr>
          <p:cNvSpPr/>
          <p:nvPr/>
        </p:nvSpPr>
        <p:spPr>
          <a:xfrm>
            <a:off x="7491000" y="1142186"/>
            <a:ext cx="44619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altLang="en-US" sz="1600" dirty="0" err="1">
                <a:solidFill>
                  <a:schemeClr val="bg1"/>
                </a:solidFill>
              </a:rPr>
              <a:t>Schering-Plough</a:t>
            </a:r>
            <a:r>
              <a:rPr lang="uk-UA" altLang="en-US" sz="1600" dirty="0">
                <a:solidFill>
                  <a:schemeClr val="bg1"/>
                </a:solidFill>
              </a:rPr>
              <a:t> Poland in 2004</a:t>
            </a:r>
          </a:p>
          <a:p>
            <a:r>
              <a:rPr lang="uk-UA" altLang="en-US" sz="1600" dirty="0">
                <a:solidFill>
                  <a:schemeClr val="bg1"/>
                </a:solidFill>
              </a:rPr>
              <a:t>Порушення правил </a:t>
            </a:r>
            <a:r>
              <a:rPr lang="uk-UA" sz="1600" dirty="0">
                <a:solidFill>
                  <a:schemeClr val="bg1"/>
                </a:solidFill>
              </a:rPr>
              <a:t>FCPA щодо ведення бухгалтерського обліку та звітності</a:t>
            </a:r>
            <a:endParaRPr lang="uk-UA" altLang="en-US" sz="1600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C8DA46-A898-3E26-7EE2-918DFEAF2431}"/>
              </a:ext>
            </a:extLst>
          </p:cNvPr>
          <p:cNvSpPr txBox="1"/>
          <p:nvPr/>
        </p:nvSpPr>
        <p:spPr>
          <a:xfrm>
            <a:off x="7490115" y="1897622"/>
            <a:ext cx="2583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altLang="en-US" sz="2000" b="1" dirty="0">
                <a:solidFill>
                  <a:srgbClr val="289392"/>
                </a:solidFill>
                <a:ea typeface="Arial Unicode MS" pitchFamily="34" charset="-128"/>
              </a:rPr>
              <a:t>USD 3’000’000</a:t>
            </a:r>
            <a:endParaRPr lang="ru-RU" sz="2000" b="1" dirty="0">
              <a:solidFill>
                <a:srgbClr val="289392"/>
              </a:solidFill>
              <a:ea typeface="Arial Unicode MS" pitchFamily="34" charset="-128"/>
            </a:endParaRPr>
          </a:p>
        </p:txBody>
      </p:sp>
      <p:sp>
        <p:nvSpPr>
          <p:cNvPr id="13" name="Прямоугольник 24">
            <a:extLst>
              <a:ext uri="{FF2B5EF4-FFF2-40B4-BE49-F238E27FC236}">
                <a16:creationId xmlns:a16="http://schemas.microsoft.com/office/drawing/2014/main" id="{0E382A39-4FB6-9B63-53CF-F8FE2FF782CB}"/>
              </a:ext>
            </a:extLst>
          </p:cNvPr>
          <p:cNvSpPr/>
          <p:nvPr/>
        </p:nvSpPr>
        <p:spPr>
          <a:xfrm>
            <a:off x="7490114" y="2203898"/>
            <a:ext cx="4455000" cy="8912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lang="uk-UA" altLang="en-US" sz="1600" dirty="0">
                <a:solidFill>
                  <a:schemeClr val="bg1"/>
                </a:solidFill>
              </a:rPr>
              <a:t>Organon (</a:t>
            </a:r>
            <a:r>
              <a:rPr lang="uk-UA" altLang="en-US" sz="1600" dirty="0" err="1">
                <a:solidFill>
                  <a:schemeClr val="bg1"/>
                </a:solidFill>
              </a:rPr>
              <a:t>Akzo</a:t>
            </a:r>
            <a:r>
              <a:rPr lang="uk-UA" altLang="en-US" sz="1600" dirty="0">
                <a:solidFill>
                  <a:schemeClr val="bg1"/>
                </a:solidFill>
              </a:rPr>
              <a:t> </a:t>
            </a:r>
            <a:r>
              <a:rPr lang="uk-UA" altLang="en-US" sz="1600" dirty="0" err="1">
                <a:solidFill>
                  <a:schemeClr val="bg1"/>
                </a:solidFill>
              </a:rPr>
              <a:t>Nobel</a:t>
            </a:r>
            <a:r>
              <a:rPr lang="uk-UA" altLang="en-US" sz="1600" dirty="0">
                <a:solidFill>
                  <a:schemeClr val="bg1"/>
                </a:solidFill>
              </a:rPr>
              <a:t>) in 2007	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lang="uk-UA" sz="1600" dirty="0">
                <a:solidFill>
                  <a:schemeClr val="bg1"/>
                </a:solidFill>
              </a:rPr>
              <a:t>«Відкати» в програмі «Нафта в обмін на їжу» в Іраку 2000-2003</a:t>
            </a:r>
            <a:endParaRPr lang="uk-UA" altLang="en-US" sz="1600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6CCAA52-C9BD-EB94-96D3-DCFE08537DAC}"/>
              </a:ext>
            </a:extLst>
          </p:cNvPr>
          <p:cNvSpPr txBox="1"/>
          <p:nvPr/>
        </p:nvSpPr>
        <p:spPr>
          <a:xfrm>
            <a:off x="7497914" y="3045599"/>
            <a:ext cx="2583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2000" b="1">
                <a:solidFill>
                  <a:srgbClr val="289392"/>
                </a:solidFill>
                <a:ea typeface="Arial Unicode MS" pitchFamily="34" charset="-128"/>
              </a:defRPr>
            </a:lvl1pPr>
          </a:lstStyle>
          <a:p>
            <a:r>
              <a:rPr lang="uk-UA" altLang="en-US" dirty="0"/>
              <a:t>USD 70’000’000</a:t>
            </a:r>
            <a:endParaRPr lang="ru-RU" dirty="0"/>
          </a:p>
        </p:txBody>
      </p:sp>
      <p:sp>
        <p:nvSpPr>
          <p:cNvPr id="15" name="Прямоугольник 26">
            <a:extLst>
              <a:ext uri="{FF2B5EF4-FFF2-40B4-BE49-F238E27FC236}">
                <a16:creationId xmlns:a16="http://schemas.microsoft.com/office/drawing/2014/main" id="{C23A9974-4144-DC74-A2A7-B0E25E771E0C}"/>
              </a:ext>
            </a:extLst>
          </p:cNvPr>
          <p:cNvSpPr/>
          <p:nvPr/>
        </p:nvSpPr>
        <p:spPr>
          <a:xfrm>
            <a:off x="7497914" y="3317369"/>
            <a:ext cx="4455000" cy="8912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lang="uk-UA" altLang="en-US" sz="1600" dirty="0" err="1">
                <a:solidFill>
                  <a:schemeClr val="bg1"/>
                </a:solidFill>
              </a:rPr>
              <a:t>Johnson</a:t>
            </a:r>
            <a:r>
              <a:rPr lang="uk-UA" altLang="en-US" sz="1600" dirty="0">
                <a:solidFill>
                  <a:schemeClr val="bg1"/>
                </a:solidFill>
              </a:rPr>
              <a:t> </a:t>
            </a:r>
            <a:r>
              <a:rPr lang="uk-UA" altLang="en-US" sz="1600" dirty="0" err="1">
                <a:solidFill>
                  <a:schemeClr val="bg1"/>
                </a:solidFill>
              </a:rPr>
              <a:t>and</a:t>
            </a:r>
            <a:r>
              <a:rPr lang="uk-UA" altLang="en-US" sz="1600" dirty="0">
                <a:solidFill>
                  <a:schemeClr val="bg1"/>
                </a:solidFill>
              </a:rPr>
              <a:t> </a:t>
            </a:r>
            <a:r>
              <a:rPr lang="uk-UA" altLang="en-US" sz="1600" dirty="0" err="1">
                <a:solidFill>
                  <a:schemeClr val="bg1"/>
                </a:solidFill>
              </a:rPr>
              <a:t>Johnson</a:t>
            </a:r>
            <a:r>
              <a:rPr lang="uk-UA" altLang="en-US" sz="1600" dirty="0">
                <a:solidFill>
                  <a:schemeClr val="bg1"/>
                </a:solidFill>
              </a:rPr>
              <a:t> in 2011	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Tx/>
              <a:buFontTx/>
              <a:buNone/>
            </a:pPr>
            <a:r>
              <a:rPr lang="uk-UA" altLang="en-US" sz="1600" dirty="0">
                <a:solidFill>
                  <a:schemeClr val="bg1"/>
                </a:solidFill>
              </a:rPr>
              <a:t>Вивіз лікарів в країни ЄС з метою отримання переваг для бізнесу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82CABE3-E454-A6AD-42AF-18614736C145}"/>
              </a:ext>
            </a:extLst>
          </p:cNvPr>
          <p:cNvSpPr txBox="1"/>
          <p:nvPr/>
        </p:nvSpPr>
        <p:spPr>
          <a:xfrm>
            <a:off x="7503744" y="4159072"/>
            <a:ext cx="2583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2000" b="1">
                <a:solidFill>
                  <a:srgbClr val="289392"/>
                </a:solidFill>
                <a:ea typeface="Arial Unicode MS" pitchFamily="34" charset="-128"/>
              </a:defRPr>
            </a:lvl1pPr>
          </a:lstStyle>
          <a:p>
            <a:r>
              <a:rPr lang="uk-UA" altLang="en-US" dirty="0"/>
              <a:t>USD 60’000’000</a:t>
            </a:r>
            <a:r>
              <a:rPr lang="ru-RU" dirty="0"/>
              <a:t> </a:t>
            </a:r>
          </a:p>
        </p:txBody>
      </p:sp>
      <p:sp>
        <p:nvSpPr>
          <p:cNvPr id="17" name="Прямоугольник 28">
            <a:extLst>
              <a:ext uri="{FF2B5EF4-FFF2-40B4-BE49-F238E27FC236}">
                <a16:creationId xmlns:a16="http://schemas.microsoft.com/office/drawing/2014/main" id="{A0EF9284-6F63-95BA-DAE8-ADD84DEF2A2E}"/>
              </a:ext>
            </a:extLst>
          </p:cNvPr>
          <p:cNvSpPr/>
          <p:nvPr/>
        </p:nvSpPr>
        <p:spPr>
          <a:xfrm>
            <a:off x="7503743" y="4413588"/>
            <a:ext cx="4455000" cy="8912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ct val="0"/>
              </a:spcBef>
            </a:pPr>
            <a:r>
              <a:rPr lang="uk-UA" altLang="en-US" sz="1600" dirty="0" err="1">
                <a:solidFill>
                  <a:schemeClr val="bg1"/>
                </a:solidFill>
              </a:rPr>
              <a:t>Pfizer</a:t>
            </a:r>
            <a:r>
              <a:rPr lang="uk-UA" altLang="en-US" sz="1600" dirty="0">
                <a:solidFill>
                  <a:schemeClr val="bg1"/>
                </a:solidFill>
              </a:rPr>
              <a:t> in 2012</a:t>
            </a:r>
          </a:p>
          <a:p>
            <a:pPr>
              <a:lnSpc>
                <a:spcPct val="110000"/>
              </a:lnSpc>
              <a:spcBef>
                <a:spcPct val="0"/>
              </a:spcBef>
            </a:pPr>
            <a:r>
              <a:rPr lang="uk-UA" altLang="en-US" sz="1600" dirty="0">
                <a:solidFill>
                  <a:schemeClr val="bg1"/>
                </a:solidFill>
              </a:rPr>
              <a:t>Підкуп держслужбовців в </a:t>
            </a:r>
            <a:r>
              <a:rPr lang="uk-UA" altLang="en-US" sz="1600" dirty="0" err="1">
                <a:solidFill>
                  <a:schemeClr val="bg1"/>
                </a:solidFill>
              </a:rPr>
              <a:t>рф</a:t>
            </a:r>
            <a:r>
              <a:rPr lang="uk-UA" altLang="en-US" sz="1600" dirty="0">
                <a:solidFill>
                  <a:schemeClr val="bg1"/>
                </a:solidFill>
              </a:rPr>
              <a:t>, Болгарії, Хорватії, Казахстані </a:t>
            </a:r>
          </a:p>
        </p:txBody>
      </p:sp>
      <p:sp>
        <p:nvSpPr>
          <p:cNvPr id="18" name="Прямоугольник: скругленные углы 31">
            <a:extLst>
              <a:ext uri="{FF2B5EF4-FFF2-40B4-BE49-F238E27FC236}">
                <a16:creationId xmlns:a16="http://schemas.microsoft.com/office/drawing/2014/main" id="{2110011A-1D88-E998-AA50-FB980589DDD8}"/>
              </a:ext>
            </a:extLst>
          </p:cNvPr>
          <p:cNvSpPr/>
          <p:nvPr/>
        </p:nvSpPr>
        <p:spPr>
          <a:xfrm rot="2689455">
            <a:off x="6549378" y="2194007"/>
            <a:ext cx="613694" cy="61369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D546DBD-6733-0518-7DDC-8F80353A4A14}"/>
              </a:ext>
            </a:extLst>
          </p:cNvPr>
          <p:cNvSpPr txBox="1"/>
          <p:nvPr/>
        </p:nvSpPr>
        <p:spPr>
          <a:xfrm>
            <a:off x="6608400" y="2270021"/>
            <a:ext cx="495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20" name="Прямоугольник: скругленные углы 33">
            <a:extLst>
              <a:ext uri="{FF2B5EF4-FFF2-40B4-BE49-F238E27FC236}">
                <a16:creationId xmlns:a16="http://schemas.microsoft.com/office/drawing/2014/main" id="{D2B9AFB7-43C5-DB32-A095-72AFD36F79F9}"/>
              </a:ext>
            </a:extLst>
          </p:cNvPr>
          <p:cNvSpPr/>
          <p:nvPr/>
        </p:nvSpPr>
        <p:spPr>
          <a:xfrm rot="2689455">
            <a:off x="6549377" y="3239767"/>
            <a:ext cx="613694" cy="61369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C8631D4-81E1-5FC1-F823-229B065E8F49}"/>
              </a:ext>
            </a:extLst>
          </p:cNvPr>
          <p:cNvSpPr txBox="1"/>
          <p:nvPr/>
        </p:nvSpPr>
        <p:spPr>
          <a:xfrm>
            <a:off x="6608399" y="3264022"/>
            <a:ext cx="495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22" name="Прямоугольник: скругленные углы 35">
            <a:extLst>
              <a:ext uri="{FF2B5EF4-FFF2-40B4-BE49-F238E27FC236}">
                <a16:creationId xmlns:a16="http://schemas.microsoft.com/office/drawing/2014/main" id="{B53CE3FF-A46D-8140-E363-BA2042A86D20}"/>
              </a:ext>
            </a:extLst>
          </p:cNvPr>
          <p:cNvSpPr/>
          <p:nvPr/>
        </p:nvSpPr>
        <p:spPr>
          <a:xfrm rot="2689455">
            <a:off x="6549377" y="4314252"/>
            <a:ext cx="613694" cy="61369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6E8004C-B225-4B74-C876-8EF9F7F51D1D}"/>
              </a:ext>
            </a:extLst>
          </p:cNvPr>
          <p:cNvSpPr txBox="1"/>
          <p:nvPr/>
        </p:nvSpPr>
        <p:spPr>
          <a:xfrm>
            <a:off x="6608399" y="4390266"/>
            <a:ext cx="495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29" name="Прямоугольник: скругленные углы 35">
            <a:extLst>
              <a:ext uri="{FF2B5EF4-FFF2-40B4-BE49-F238E27FC236}">
                <a16:creationId xmlns:a16="http://schemas.microsoft.com/office/drawing/2014/main" id="{ADE16F35-80CA-9C2B-5150-6E5D0E13F727}"/>
              </a:ext>
            </a:extLst>
          </p:cNvPr>
          <p:cNvSpPr/>
          <p:nvPr/>
        </p:nvSpPr>
        <p:spPr>
          <a:xfrm rot="2689455">
            <a:off x="6563753" y="5312042"/>
            <a:ext cx="613694" cy="61369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1F3BF49-2B77-788B-6493-A64BE5EA7635}"/>
              </a:ext>
            </a:extLst>
          </p:cNvPr>
          <p:cNvSpPr txBox="1"/>
          <p:nvPr/>
        </p:nvSpPr>
        <p:spPr>
          <a:xfrm>
            <a:off x="6622775" y="5336297"/>
            <a:ext cx="495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05</a:t>
            </a:r>
          </a:p>
        </p:txBody>
      </p:sp>
      <p:sp>
        <p:nvSpPr>
          <p:cNvPr id="33" name="Rectangle 11">
            <a:extLst>
              <a:ext uri="{FF2B5EF4-FFF2-40B4-BE49-F238E27FC236}">
                <a16:creationId xmlns:a16="http://schemas.microsoft.com/office/drawing/2014/main" id="{75084A82-22C3-CA54-149A-45B9019F64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53876" y="5601105"/>
            <a:ext cx="4313721" cy="883832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spcBef>
                <a:spcPct val="40000"/>
              </a:spcBef>
              <a:buClr>
                <a:schemeClr val="accent1"/>
              </a:buClr>
              <a:buChar char="•"/>
              <a:tabLst>
                <a:tab pos="8516938" algn="r"/>
              </a:tabLst>
              <a:defRPr sz="2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tabLst>
                <a:tab pos="8516938" algn="r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Char char="•"/>
              <a:tabLst>
                <a:tab pos="8516938" algn="r"/>
              </a:tabLst>
              <a:defRPr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Char char="•"/>
              <a:tabLst>
                <a:tab pos="8516938" algn="r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tabLst>
                <a:tab pos="8516938" algn="r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tabLst>
                <a:tab pos="8516938" algn="r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tabLst>
                <a:tab pos="8516938" algn="r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tabLst>
                <a:tab pos="8516938" algn="r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tabLst>
                <a:tab pos="8516938" algn="r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0"/>
              </a:spcBef>
              <a:buNone/>
            </a:pPr>
            <a:r>
              <a:rPr lang="uk-UA" altLang="en-US" sz="1600" dirty="0" err="1">
                <a:solidFill>
                  <a:schemeClr val="bg1"/>
                </a:solidFill>
              </a:rPr>
              <a:t>Siemens</a:t>
            </a:r>
            <a:r>
              <a:rPr lang="uk-UA" altLang="en-US" sz="1600" dirty="0">
                <a:solidFill>
                  <a:schemeClr val="bg1"/>
                </a:solidFill>
              </a:rPr>
              <a:t> in 2008 	Підкуп держслужбовців в Азії, Африці, Європі, Середньому сході, Америці</a:t>
            </a:r>
          </a:p>
        </p:txBody>
      </p:sp>
      <p:sp>
        <p:nvSpPr>
          <p:cNvPr id="34" name="Текст 6">
            <a:extLst>
              <a:ext uri="{FF2B5EF4-FFF2-40B4-BE49-F238E27FC236}">
                <a16:creationId xmlns:a16="http://schemas.microsoft.com/office/drawing/2014/main" id="{9D751961-B263-19F1-4D4E-32A8450ED2E7}"/>
              </a:ext>
            </a:extLst>
          </p:cNvPr>
          <p:cNvSpPr txBox="1">
            <a:spLocks/>
          </p:cNvSpPr>
          <p:nvPr/>
        </p:nvSpPr>
        <p:spPr>
          <a:xfrm>
            <a:off x="1231224" y="2450557"/>
            <a:ext cx="5625000" cy="1076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1800" b="1" dirty="0">
                <a:latin typeface="Arial "/>
                <a:cs typeface="Arial" panose="020B0604020202020204" pitchFamily="34" charset="0"/>
              </a:rPr>
              <a:t>ЧОМУ КОМПЛАЄНС КУЛЬТУРА ВАЖЛИВА І СКІЛЬКИ МОЖЕ КОШТУВАТИ НЕКОМПЛАЄНС…</a:t>
            </a:r>
            <a:endParaRPr lang="uk-UA" sz="1800" dirty="0">
              <a:solidFill>
                <a:srgbClr val="333333"/>
              </a:solidFill>
              <a:latin typeface="RobotoRegular"/>
              <a:cs typeface="Arial" panose="020B0604020202020204" pitchFamily="34" charset="0"/>
            </a:endParaRPr>
          </a:p>
        </p:txBody>
      </p:sp>
      <p:sp>
        <p:nvSpPr>
          <p:cNvPr id="38" name="Прямоугольник 14">
            <a:extLst>
              <a:ext uri="{FF2B5EF4-FFF2-40B4-BE49-F238E27FC236}">
                <a16:creationId xmlns:a16="http://schemas.microsoft.com/office/drawing/2014/main" id="{0ED73B9C-CA8D-82C2-EEF9-F0F8624D97B5}"/>
              </a:ext>
            </a:extLst>
          </p:cNvPr>
          <p:cNvSpPr/>
          <p:nvPr/>
        </p:nvSpPr>
        <p:spPr>
          <a:xfrm rot="16200000">
            <a:off x="1431799" y="3762168"/>
            <a:ext cx="1699073" cy="454400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UA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" name="Picture 4" descr="Реабилитация деловой репутации — новая отрасль и новые перспективы | by  Victoria Flint | Medium">
            <a:extLst>
              <a:ext uri="{FF2B5EF4-FFF2-40B4-BE49-F238E27FC236}">
                <a16:creationId xmlns:a16="http://schemas.microsoft.com/office/drawing/2014/main" id="{F9BD0D49-2B8F-7850-54C2-81D60C641F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263" y="3734112"/>
            <a:ext cx="3671343" cy="2620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95359332-B2D2-DD3C-24A9-DF409A508E98}"/>
              </a:ext>
            </a:extLst>
          </p:cNvPr>
          <p:cNvSpPr txBox="1"/>
          <p:nvPr/>
        </p:nvSpPr>
        <p:spPr>
          <a:xfrm>
            <a:off x="7470231" y="5317792"/>
            <a:ext cx="2583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sz="2000" b="1">
                <a:solidFill>
                  <a:srgbClr val="289392"/>
                </a:solidFill>
                <a:ea typeface="Arial Unicode MS" pitchFamily="34" charset="-128"/>
              </a:defRPr>
            </a:lvl1pPr>
          </a:lstStyle>
          <a:p>
            <a:r>
              <a:rPr lang="uk-UA" altLang="en-US" dirty="0"/>
              <a:t>USD 800’000’000</a:t>
            </a: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397514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Прямоугольник 14">
            <a:extLst>
              <a:ext uri="{FF2B5EF4-FFF2-40B4-BE49-F238E27FC236}">
                <a16:creationId xmlns:a16="http://schemas.microsoft.com/office/drawing/2014/main" id="{58B1E172-91B1-6D82-283F-5613178C12ED}"/>
              </a:ext>
            </a:extLst>
          </p:cNvPr>
          <p:cNvSpPr/>
          <p:nvPr/>
        </p:nvSpPr>
        <p:spPr>
          <a:xfrm rot="16200000">
            <a:off x="-1260811" y="2070802"/>
            <a:ext cx="6061297" cy="3537984"/>
          </a:xfrm>
          <a:prstGeom prst="rect">
            <a:avLst/>
          </a:prstGeom>
          <a:solidFill>
            <a:schemeClr val="accent2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UA"/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1373A189-DBA2-BC34-05AA-148DBF2EB221}"/>
              </a:ext>
            </a:extLst>
          </p:cNvPr>
          <p:cNvSpPr txBox="1">
            <a:spLocks/>
          </p:cNvSpPr>
          <p:nvPr/>
        </p:nvSpPr>
        <p:spPr>
          <a:xfrm>
            <a:off x="2374395" y="117212"/>
            <a:ext cx="9474010" cy="5803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36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sp>
        <p:nvSpPr>
          <p:cNvPr id="7" name="Прямоугольник 27">
            <a:extLst>
              <a:ext uri="{FF2B5EF4-FFF2-40B4-BE49-F238E27FC236}">
                <a16:creationId xmlns:a16="http://schemas.microsoft.com/office/drawing/2014/main" id="{DECD0F6D-6127-EFD2-545A-F8F78056E00F}"/>
              </a:ext>
            </a:extLst>
          </p:cNvPr>
          <p:cNvSpPr/>
          <p:nvPr/>
        </p:nvSpPr>
        <p:spPr>
          <a:xfrm>
            <a:off x="1" y="-1126"/>
            <a:ext cx="12191999" cy="81620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5FF7C50C-4B18-8826-114E-17622A897A4D}"/>
              </a:ext>
            </a:extLst>
          </p:cNvPr>
          <p:cNvSpPr txBox="1">
            <a:spLocks/>
          </p:cNvSpPr>
          <p:nvPr/>
        </p:nvSpPr>
        <p:spPr>
          <a:xfrm>
            <a:off x="2374395" y="117212"/>
            <a:ext cx="9474010" cy="5803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36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dirty="0"/>
              <a:t>Елементи комплаєнс системи</a:t>
            </a:r>
            <a:endParaRPr lang="ru-RU" dirty="0"/>
          </a:p>
        </p:txBody>
      </p:sp>
      <p:sp>
        <p:nvSpPr>
          <p:cNvPr id="68" name="Шестиугольник 8">
            <a:extLst>
              <a:ext uri="{FF2B5EF4-FFF2-40B4-BE49-F238E27FC236}">
                <a16:creationId xmlns:a16="http://schemas.microsoft.com/office/drawing/2014/main" id="{5B8238CC-F3A5-4ABD-51C4-603B67BCCA9C}"/>
              </a:ext>
            </a:extLst>
          </p:cNvPr>
          <p:cNvSpPr/>
          <p:nvPr/>
        </p:nvSpPr>
        <p:spPr>
          <a:xfrm>
            <a:off x="7742559" y="2775669"/>
            <a:ext cx="2043558" cy="1761688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UA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Шестиугольник 11">
            <a:extLst>
              <a:ext uri="{FF2B5EF4-FFF2-40B4-BE49-F238E27FC236}">
                <a16:creationId xmlns:a16="http://schemas.microsoft.com/office/drawing/2014/main" id="{7D283FCA-57DC-99E4-84C6-35D8B94DB2FA}"/>
              </a:ext>
            </a:extLst>
          </p:cNvPr>
          <p:cNvSpPr/>
          <p:nvPr/>
        </p:nvSpPr>
        <p:spPr>
          <a:xfrm>
            <a:off x="6124100" y="3234210"/>
            <a:ext cx="1499783" cy="1292916"/>
          </a:xfrm>
          <a:prstGeom prst="hexagon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UA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Місце для тексту 3">
            <a:extLst>
              <a:ext uri="{FF2B5EF4-FFF2-40B4-BE49-F238E27FC236}">
                <a16:creationId xmlns:a16="http://schemas.microsoft.com/office/drawing/2014/main" id="{683E123B-801E-333B-5A3B-0B3F4144517B}"/>
              </a:ext>
            </a:extLst>
          </p:cNvPr>
          <p:cNvSpPr txBox="1">
            <a:spLocks/>
          </p:cNvSpPr>
          <p:nvPr/>
        </p:nvSpPr>
        <p:spPr>
          <a:xfrm>
            <a:off x="7961264" y="3230758"/>
            <a:ext cx="1651746" cy="9032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UA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КОМПЛАЄНС СИСТЕМА</a:t>
            </a:r>
          </a:p>
        </p:txBody>
      </p:sp>
      <p:sp>
        <p:nvSpPr>
          <p:cNvPr id="78" name="Місце для тексту 3">
            <a:extLst>
              <a:ext uri="{FF2B5EF4-FFF2-40B4-BE49-F238E27FC236}">
                <a16:creationId xmlns:a16="http://schemas.microsoft.com/office/drawing/2014/main" id="{B0110FCF-4046-7A72-0A48-7DCAB49A3E26}"/>
              </a:ext>
            </a:extLst>
          </p:cNvPr>
          <p:cNvSpPr txBox="1">
            <a:spLocks/>
          </p:cNvSpPr>
          <p:nvPr/>
        </p:nvSpPr>
        <p:spPr>
          <a:xfrm>
            <a:off x="9094184" y="4920885"/>
            <a:ext cx="1533149" cy="5080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UA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uk-UA" sz="1400" b="1" dirty="0">
              <a:solidFill>
                <a:srgbClr val="033C5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Місце для тексту 3">
            <a:extLst>
              <a:ext uri="{FF2B5EF4-FFF2-40B4-BE49-F238E27FC236}">
                <a16:creationId xmlns:a16="http://schemas.microsoft.com/office/drawing/2014/main" id="{616D518D-A9A6-E53B-156E-91EFD5A8B23C}"/>
              </a:ext>
            </a:extLst>
          </p:cNvPr>
          <p:cNvSpPr txBox="1">
            <a:spLocks/>
          </p:cNvSpPr>
          <p:nvPr/>
        </p:nvSpPr>
        <p:spPr>
          <a:xfrm>
            <a:off x="6107009" y="3591855"/>
            <a:ext cx="1533149" cy="5080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UA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Ділові подарунки</a:t>
            </a:r>
          </a:p>
        </p:txBody>
      </p:sp>
      <p:sp>
        <p:nvSpPr>
          <p:cNvPr id="84" name="Шестиугольник 11">
            <a:extLst>
              <a:ext uri="{FF2B5EF4-FFF2-40B4-BE49-F238E27FC236}">
                <a16:creationId xmlns:a16="http://schemas.microsoft.com/office/drawing/2014/main" id="{D45D4886-744D-CD5F-C00C-EE071F659E5C}"/>
              </a:ext>
            </a:extLst>
          </p:cNvPr>
          <p:cNvSpPr/>
          <p:nvPr/>
        </p:nvSpPr>
        <p:spPr>
          <a:xfrm>
            <a:off x="7182604" y="4703903"/>
            <a:ext cx="1499783" cy="1292916"/>
          </a:xfrm>
          <a:prstGeom prst="hexagon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UA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Місце для тексту 3">
            <a:extLst>
              <a:ext uri="{FF2B5EF4-FFF2-40B4-BE49-F238E27FC236}">
                <a16:creationId xmlns:a16="http://schemas.microsoft.com/office/drawing/2014/main" id="{0D96EC8C-663F-2BA3-B5E6-C4F021BCAB5E}"/>
              </a:ext>
            </a:extLst>
          </p:cNvPr>
          <p:cNvSpPr txBox="1">
            <a:spLocks/>
          </p:cNvSpPr>
          <p:nvPr/>
        </p:nvSpPr>
        <p:spPr>
          <a:xfrm>
            <a:off x="7165763" y="5124613"/>
            <a:ext cx="1533463" cy="5080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UA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Конфлікти інтересів</a:t>
            </a:r>
          </a:p>
        </p:txBody>
      </p:sp>
      <p:sp>
        <p:nvSpPr>
          <p:cNvPr id="85" name="Шестиугольник 11">
            <a:extLst>
              <a:ext uri="{FF2B5EF4-FFF2-40B4-BE49-F238E27FC236}">
                <a16:creationId xmlns:a16="http://schemas.microsoft.com/office/drawing/2014/main" id="{43B41A87-699A-82D5-A4E0-15B811B58232}"/>
              </a:ext>
            </a:extLst>
          </p:cNvPr>
          <p:cNvSpPr/>
          <p:nvPr/>
        </p:nvSpPr>
        <p:spPr>
          <a:xfrm>
            <a:off x="6583575" y="1676241"/>
            <a:ext cx="1499783" cy="1292916"/>
          </a:xfrm>
          <a:prstGeom prst="hexagon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UA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Місце для тексту 3">
            <a:extLst>
              <a:ext uri="{FF2B5EF4-FFF2-40B4-BE49-F238E27FC236}">
                <a16:creationId xmlns:a16="http://schemas.microsoft.com/office/drawing/2014/main" id="{B52FB210-8974-4656-0B63-F0129206D622}"/>
              </a:ext>
            </a:extLst>
          </p:cNvPr>
          <p:cNvSpPr txBox="1">
            <a:spLocks/>
          </p:cNvSpPr>
          <p:nvPr/>
        </p:nvSpPr>
        <p:spPr>
          <a:xfrm>
            <a:off x="6535463" y="2005976"/>
            <a:ext cx="1533463" cy="5080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UA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Комплаєнс культура</a:t>
            </a:r>
          </a:p>
        </p:txBody>
      </p:sp>
      <p:sp>
        <p:nvSpPr>
          <p:cNvPr id="87" name="Шестиугольник 11">
            <a:extLst>
              <a:ext uri="{FF2B5EF4-FFF2-40B4-BE49-F238E27FC236}">
                <a16:creationId xmlns:a16="http://schemas.microsoft.com/office/drawing/2014/main" id="{EE12E656-14EF-3AC1-D8D3-CC65A01E8A86}"/>
              </a:ext>
            </a:extLst>
          </p:cNvPr>
          <p:cNvSpPr/>
          <p:nvPr/>
        </p:nvSpPr>
        <p:spPr>
          <a:xfrm>
            <a:off x="8090991" y="1048625"/>
            <a:ext cx="1499783" cy="1292916"/>
          </a:xfrm>
          <a:prstGeom prst="hexagon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UA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Місце для тексту 3">
            <a:extLst>
              <a:ext uri="{FF2B5EF4-FFF2-40B4-BE49-F238E27FC236}">
                <a16:creationId xmlns:a16="http://schemas.microsoft.com/office/drawing/2014/main" id="{82559890-67E8-05B1-9B09-E3D414691F1C}"/>
              </a:ext>
            </a:extLst>
          </p:cNvPr>
          <p:cNvSpPr txBox="1">
            <a:spLocks/>
          </p:cNvSpPr>
          <p:nvPr/>
        </p:nvSpPr>
        <p:spPr>
          <a:xfrm>
            <a:off x="8074150" y="1405227"/>
            <a:ext cx="1533463" cy="5080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UA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Перевірка контрагентів</a:t>
            </a:r>
          </a:p>
        </p:txBody>
      </p:sp>
      <p:sp>
        <p:nvSpPr>
          <p:cNvPr id="89" name="Шестиугольник 11">
            <a:extLst>
              <a:ext uri="{FF2B5EF4-FFF2-40B4-BE49-F238E27FC236}">
                <a16:creationId xmlns:a16="http://schemas.microsoft.com/office/drawing/2014/main" id="{4A6BE0EF-3C67-9220-C57B-4538056ECF34}"/>
              </a:ext>
            </a:extLst>
          </p:cNvPr>
          <p:cNvSpPr/>
          <p:nvPr/>
        </p:nvSpPr>
        <p:spPr>
          <a:xfrm>
            <a:off x="9653507" y="1723234"/>
            <a:ext cx="1499783" cy="1292916"/>
          </a:xfrm>
          <a:prstGeom prst="hexagon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UA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Шестиугольник 11">
            <a:extLst>
              <a:ext uri="{FF2B5EF4-FFF2-40B4-BE49-F238E27FC236}">
                <a16:creationId xmlns:a16="http://schemas.microsoft.com/office/drawing/2014/main" id="{9B7C6997-85E2-9BC0-6063-7AFC44EB503C}"/>
              </a:ext>
            </a:extLst>
          </p:cNvPr>
          <p:cNvSpPr/>
          <p:nvPr/>
        </p:nvSpPr>
        <p:spPr>
          <a:xfrm>
            <a:off x="10045600" y="3247413"/>
            <a:ext cx="1499783" cy="1292916"/>
          </a:xfrm>
          <a:prstGeom prst="hexagon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UA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Шестиугольник 11">
            <a:extLst>
              <a:ext uri="{FF2B5EF4-FFF2-40B4-BE49-F238E27FC236}">
                <a16:creationId xmlns:a16="http://schemas.microsoft.com/office/drawing/2014/main" id="{7206B5D6-544B-04C8-B35D-3540D31DED39}"/>
              </a:ext>
            </a:extLst>
          </p:cNvPr>
          <p:cNvSpPr/>
          <p:nvPr/>
        </p:nvSpPr>
        <p:spPr>
          <a:xfrm>
            <a:off x="9016265" y="4688012"/>
            <a:ext cx="1499783" cy="1292916"/>
          </a:xfrm>
          <a:prstGeom prst="hexagon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UA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Місце для тексту 3">
            <a:extLst>
              <a:ext uri="{FF2B5EF4-FFF2-40B4-BE49-F238E27FC236}">
                <a16:creationId xmlns:a16="http://schemas.microsoft.com/office/drawing/2014/main" id="{8D776550-7BE1-6423-7E90-3FB63A5C5700}"/>
              </a:ext>
            </a:extLst>
          </p:cNvPr>
          <p:cNvSpPr txBox="1">
            <a:spLocks/>
          </p:cNvSpPr>
          <p:nvPr/>
        </p:nvSpPr>
        <p:spPr>
          <a:xfrm>
            <a:off x="8953105" y="5086357"/>
            <a:ext cx="1533463" cy="5080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UA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</a:t>
            </a:r>
            <a:r>
              <a:rPr lang="uk-UA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інія довіри</a:t>
            </a:r>
          </a:p>
        </p:txBody>
      </p:sp>
      <p:sp>
        <p:nvSpPr>
          <p:cNvPr id="95" name="Місце для тексту 3">
            <a:extLst>
              <a:ext uri="{FF2B5EF4-FFF2-40B4-BE49-F238E27FC236}">
                <a16:creationId xmlns:a16="http://schemas.microsoft.com/office/drawing/2014/main" id="{CF0D925E-AE5E-88E1-0BCD-0534F0641F29}"/>
              </a:ext>
            </a:extLst>
          </p:cNvPr>
          <p:cNvSpPr txBox="1">
            <a:spLocks/>
          </p:cNvSpPr>
          <p:nvPr/>
        </p:nvSpPr>
        <p:spPr>
          <a:xfrm>
            <a:off x="10054530" y="3646769"/>
            <a:ext cx="1533463" cy="5080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UA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Кодекс етики</a:t>
            </a:r>
          </a:p>
        </p:txBody>
      </p:sp>
      <p:sp>
        <p:nvSpPr>
          <p:cNvPr id="97" name="Місце для тексту 3">
            <a:extLst>
              <a:ext uri="{FF2B5EF4-FFF2-40B4-BE49-F238E27FC236}">
                <a16:creationId xmlns:a16="http://schemas.microsoft.com/office/drawing/2014/main" id="{B32F94DB-D07E-2B2F-B553-B7248BD92BD1}"/>
              </a:ext>
            </a:extLst>
          </p:cNvPr>
          <p:cNvSpPr txBox="1">
            <a:spLocks/>
          </p:cNvSpPr>
          <p:nvPr/>
        </p:nvSpPr>
        <p:spPr>
          <a:xfrm>
            <a:off x="9610868" y="2129874"/>
            <a:ext cx="1633659" cy="5080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UA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Недопущення корупції</a:t>
            </a:r>
          </a:p>
        </p:txBody>
      </p:sp>
      <p:pic>
        <p:nvPicPr>
          <p:cNvPr id="2050" name="Picture 2" descr="Комплаєнс: coming soon - AgroTimes">
            <a:extLst>
              <a:ext uri="{FF2B5EF4-FFF2-40B4-BE49-F238E27FC236}">
                <a16:creationId xmlns:a16="http://schemas.microsoft.com/office/drawing/2014/main" id="{D92416FA-0968-8C82-6D92-12FD977B39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788" y="2513987"/>
            <a:ext cx="5712006" cy="2381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54900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4">
            <a:extLst>
              <a:ext uri="{FF2B5EF4-FFF2-40B4-BE49-F238E27FC236}">
                <a16:creationId xmlns:a16="http://schemas.microsoft.com/office/drawing/2014/main" id="{C3D8F1DF-1E93-A424-749A-18B0DD31D40D}"/>
              </a:ext>
            </a:extLst>
          </p:cNvPr>
          <p:cNvSpPr/>
          <p:nvPr/>
        </p:nvSpPr>
        <p:spPr>
          <a:xfrm rot="16200000">
            <a:off x="5454609" y="148040"/>
            <a:ext cx="1264378" cy="12210405"/>
          </a:xfrm>
          <a:prstGeom prst="rect">
            <a:avLst/>
          </a:prstGeom>
          <a:solidFill>
            <a:schemeClr val="accent2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UA"/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9B1C2AF1-067B-ED51-7103-1F716B92511D}"/>
              </a:ext>
            </a:extLst>
          </p:cNvPr>
          <p:cNvSpPr txBox="1">
            <a:spLocks/>
          </p:cNvSpPr>
          <p:nvPr/>
        </p:nvSpPr>
        <p:spPr>
          <a:xfrm>
            <a:off x="2374395" y="117212"/>
            <a:ext cx="9474010" cy="5803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36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sp>
        <p:nvSpPr>
          <p:cNvPr id="4" name="Прямоугольник 27">
            <a:extLst>
              <a:ext uri="{FF2B5EF4-FFF2-40B4-BE49-F238E27FC236}">
                <a16:creationId xmlns:a16="http://schemas.microsoft.com/office/drawing/2014/main" id="{5B492AC4-596F-CA5F-416A-E632E0DF1A59}"/>
              </a:ext>
            </a:extLst>
          </p:cNvPr>
          <p:cNvSpPr/>
          <p:nvPr/>
        </p:nvSpPr>
        <p:spPr>
          <a:xfrm>
            <a:off x="1" y="-1125"/>
            <a:ext cx="12191999" cy="81620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D4EED289-8EFE-CE05-706F-6C9E74C904EE}"/>
              </a:ext>
            </a:extLst>
          </p:cNvPr>
          <p:cNvSpPr txBox="1">
            <a:spLocks/>
          </p:cNvSpPr>
          <p:nvPr/>
        </p:nvSpPr>
        <p:spPr>
          <a:xfrm>
            <a:off x="2379481" y="117212"/>
            <a:ext cx="9450262" cy="5803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36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dirty="0"/>
              <a:t>Конфлікт інтересів</a:t>
            </a:r>
            <a:endParaRPr lang="ru-RU" dirty="0"/>
          </a:p>
        </p:txBody>
      </p:sp>
      <p:sp>
        <p:nvSpPr>
          <p:cNvPr id="7" name="Прямоугольник 15">
            <a:extLst>
              <a:ext uri="{FF2B5EF4-FFF2-40B4-BE49-F238E27FC236}">
                <a16:creationId xmlns:a16="http://schemas.microsoft.com/office/drawing/2014/main" id="{76353F0E-487E-C9BE-98E8-F690A7B3138C}"/>
              </a:ext>
            </a:extLst>
          </p:cNvPr>
          <p:cNvSpPr/>
          <p:nvPr/>
        </p:nvSpPr>
        <p:spPr>
          <a:xfrm>
            <a:off x="1032789" y="3170829"/>
            <a:ext cx="2664843" cy="1923457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50800" dist="38100" dir="8100000" algn="tr" rotWithShape="0">
              <a:schemeClr val="accent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18">
            <a:extLst>
              <a:ext uri="{FF2B5EF4-FFF2-40B4-BE49-F238E27FC236}">
                <a16:creationId xmlns:a16="http://schemas.microsoft.com/office/drawing/2014/main" id="{C2A7934E-D32E-ACDA-0488-E9D976E51816}"/>
              </a:ext>
            </a:extLst>
          </p:cNvPr>
          <p:cNvSpPr/>
          <p:nvPr/>
        </p:nvSpPr>
        <p:spPr>
          <a:xfrm>
            <a:off x="4670160" y="3125326"/>
            <a:ext cx="2600581" cy="195962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8100000" algn="tr" rotWithShape="0">
              <a:schemeClr val="accent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бъект 2">
            <a:extLst>
              <a:ext uri="{FF2B5EF4-FFF2-40B4-BE49-F238E27FC236}">
                <a16:creationId xmlns:a16="http://schemas.microsoft.com/office/drawing/2014/main" id="{CF0F733E-AFE5-68EA-DD5C-A16A4E7303A4}"/>
              </a:ext>
            </a:extLst>
          </p:cNvPr>
          <p:cNvSpPr txBox="1">
            <a:spLocks/>
          </p:cNvSpPr>
          <p:nvPr/>
        </p:nvSpPr>
        <p:spPr>
          <a:xfrm>
            <a:off x="4671298" y="3096087"/>
            <a:ext cx="2600581" cy="1777768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defPPr>
              <a:defRPr lang="ru-RU"/>
            </a:defPPr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200">
                <a:solidFill>
                  <a:schemeClr val="bg1"/>
                </a:solidFill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accent2">
                    <a:lumMod val="7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accent2">
                    <a:lumMod val="7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accent2">
                    <a:lumMod val="7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accent2">
                    <a:lumMod val="7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endParaRPr lang="uk-UA" dirty="0"/>
          </a:p>
          <a:p>
            <a:r>
              <a:rPr lang="uk-UA" dirty="0"/>
              <a:t>Кожен випадок конфлікту інтересів повинен бути врегульований індивідуально</a:t>
            </a:r>
          </a:p>
          <a:p>
            <a:r>
              <a:rPr lang="uk-UA" dirty="0"/>
              <a:t>При врегулюванні конфлікту інтересів Компанії обирає найбільш «м’які» заходи врегулювання із можливих.</a:t>
            </a:r>
          </a:p>
          <a:p>
            <a:endParaRPr lang="ru-RU" dirty="0"/>
          </a:p>
        </p:txBody>
      </p:sp>
      <p:sp>
        <p:nvSpPr>
          <p:cNvPr id="11" name="Прямоугольник 22">
            <a:extLst>
              <a:ext uri="{FF2B5EF4-FFF2-40B4-BE49-F238E27FC236}">
                <a16:creationId xmlns:a16="http://schemas.microsoft.com/office/drawing/2014/main" id="{97C19BA4-09A8-B866-FD6A-F8BE4A612591}"/>
              </a:ext>
            </a:extLst>
          </p:cNvPr>
          <p:cNvSpPr/>
          <p:nvPr/>
        </p:nvSpPr>
        <p:spPr>
          <a:xfrm>
            <a:off x="8284952" y="3110084"/>
            <a:ext cx="2746942" cy="197487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50800" dist="38100" dir="8100000" algn="tr" rotWithShape="0">
              <a:schemeClr val="accent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бъект 2">
            <a:extLst>
              <a:ext uri="{FF2B5EF4-FFF2-40B4-BE49-F238E27FC236}">
                <a16:creationId xmlns:a16="http://schemas.microsoft.com/office/drawing/2014/main" id="{644497FD-609F-02DA-FCB1-6A68AF0A07C7}"/>
              </a:ext>
            </a:extLst>
          </p:cNvPr>
          <p:cNvSpPr txBox="1">
            <a:spLocks/>
          </p:cNvSpPr>
          <p:nvPr/>
        </p:nvSpPr>
        <p:spPr>
          <a:xfrm>
            <a:off x="8274873" y="3263359"/>
            <a:ext cx="2554433" cy="2036276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defPPr>
              <a:defRPr lang="ru-RU"/>
            </a:defPPr>
            <a:lvl1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200">
                <a:solidFill>
                  <a:schemeClr val="bg1"/>
                </a:solidFill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accent2">
                    <a:lumMod val="7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accent2">
                    <a:lumMod val="7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accent2">
                    <a:lumMod val="7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accent2">
                    <a:lumMod val="7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uk-UA" dirty="0"/>
              <a:t>Найпоширенішим випадком конфлікту інтересів в Компанії є те, що близькі, рідні працюють на підприємстві групи.</a:t>
            </a:r>
          </a:p>
          <a:p>
            <a:r>
              <a:rPr lang="uk-UA" dirty="0"/>
              <a:t>Ця ситуація не буде конфліктом, якщо близькі особи не знаходяться в прямому підпорядкуванні та не впливають на діяльність один одного.</a:t>
            </a:r>
          </a:p>
          <a:p>
            <a:endParaRPr lang="ru-RU" dirty="0"/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id="{DAE68BE5-A3CA-01F6-4A70-68995A82D49B}"/>
              </a:ext>
            </a:extLst>
          </p:cNvPr>
          <p:cNvSpPr/>
          <p:nvPr/>
        </p:nvSpPr>
        <p:spPr>
          <a:xfrm>
            <a:off x="9123353" y="2613712"/>
            <a:ext cx="733425" cy="733425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>
                <a:solidFill>
                  <a:schemeClr val="bg1"/>
                </a:solidFill>
              </a:rPr>
              <a:t>3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15" name="Объект 2">
            <a:extLst>
              <a:ext uri="{FF2B5EF4-FFF2-40B4-BE49-F238E27FC236}">
                <a16:creationId xmlns:a16="http://schemas.microsoft.com/office/drawing/2014/main" id="{57DB4BD6-A791-C542-CBEC-824D1EFABF8B}"/>
              </a:ext>
            </a:extLst>
          </p:cNvPr>
          <p:cNvSpPr txBox="1">
            <a:spLocks/>
          </p:cNvSpPr>
          <p:nvPr/>
        </p:nvSpPr>
        <p:spPr>
          <a:xfrm>
            <a:off x="994982" y="3047121"/>
            <a:ext cx="2722362" cy="2004017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endParaRPr lang="uk-UA" sz="1200" dirty="0">
              <a:solidFill>
                <a:schemeClr val="bg1"/>
              </a:solidFill>
            </a:endParaRPr>
          </a:p>
          <a:p>
            <a:pPr rtl="0"/>
            <a:r>
              <a:rPr lang="uk-UA" sz="1200" dirty="0">
                <a:solidFill>
                  <a:schemeClr val="bg1"/>
                </a:solidFill>
              </a:rPr>
              <a:t>Наявність конфлікту інтересів не являється якимось порушенням чи невідповідністю.</a:t>
            </a:r>
          </a:p>
          <a:p>
            <a:pPr rtl="0"/>
            <a:r>
              <a:rPr lang="uk-UA" sz="1200" dirty="0">
                <a:solidFill>
                  <a:schemeClr val="bg1"/>
                </a:solidFill>
              </a:rPr>
              <a:t>Це ще одна частина інформації про співробітника, якою компанії має володіти, щоб створити максимально прозорі умови для всіх співробітників та контрагентів.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1" name="Овал 20">
            <a:extLst>
              <a:ext uri="{FF2B5EF4-FFF2-40B4-BE49-F238E27FC236}">
                <a16:creationId xmlns:a16="http://schemas.microsoft.com/office/drawing/2014/main" id="{4FFFABF5-39B7-3DEB-9991-EACE17FA7DAE}"/>
              </a:ext>
            </a:extLst>
          </p:cNvPr>
          <p:cNvSpPr/>
          <p:nvPr/>
        </p:nvSpPr>
        <p:spPr>
          <a:xfrm>
            <a:off x="5497294" y="2637875"/>
            <a:ext cx="744770" cy="733425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>
                <a:solidFill>
                  <a:schemeClr val="bg1"/>
                </a:solidFill>
              </a:rPr>
              <a:t>2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22" name="Овал 21">
            <a:extLst>
              <a:ext uri="{FF2B5EF4-FFF2-40B4-BE49-F238E27FC236}">
                <a16:creationId xmlns:a16="http://schemas.microsoft.com/office/drawing/2014/main" id="{8349D2EB-7F2D-D7C2-F039-EA1D9108C89A}"/>
              </a:ext>
            </a:extLst>
          </p:cNvPr>
          <p:cNvSpPr/>
          <p:nvPr/>
        </p:nvSpPr>
        <p:spPr>
          <a:xfrm>
            <a:off x="1861334" y="2607327"/>
            <a:ext cx="733425" cy="733425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>
                <a:solidFill>
                  <a:schemeClr val="bg1"/>
                </a:solidFill>
              </a:rPr>
              <a:t>1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888E428-A5A2-56B1-28B5-9B899A264A62}"/>
              </a:ext>
            </a:extLst>
          </p:cNvPr>
          <p:cNvSpPr txBox="1"/>
          <p:nvPr/>
        </p:nvSpPr>
        <p:spPr>
          <a:xfrm>
            <a:off x="748276" y="1055566"/>
            <a:ext cx="1098757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uk-UA" sz="2000" b="1" dirty="0">
                <a:solidFill>
                  <a:schemeClr val="accent2"/>
                </a:solidFill>
              </a:rPr>
              <a:t>Конфлікт інтересів (КОІ) </a:t>
            </a:r>
            <a:r>
              <a:rPr lang="uk-UA" sz="2000" dirty="0"/>
              <a:t>– ситуація, за якої особиста зацікавленість працівника та або пов’язаних з ним осіб </a:t>
            </a:r>
            <a:r>
              <a:rPr lang="uk-UA" sz="2000" u="sng" dirty="0"/>
              <a:t>впливає</a:t>
            </a:r>
            <a:r>
              <a:rPr lang="uk-UA" sz="2000" dirty="0"/>
              <a:t> або може вплинути на об’єктивне виконання службових обов’язків і може призвести до протиріччя між особистими інтересами працівника та інтересами Компанії.</a:t>
            </a:r>
          </a:p>
        </p:txBody>
      </p:sp>
    </p:spTree>
    <p:extLst>
      <p:ext uri="{BB962C8B-B14F-4D97-AF65-F5344CB8AC3E}">
        <p14:creationId xmlns:p14="http://schemas.microsoft.com/office/powerpoint/2010/main" val="35746955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4">
            <a:extLst>
              <a:ext uri="{FF2B5EF4-FFF2-40B4-BE49-F238E27FC236}">
                <a16:creationId xmlns:a16="http://schemas.microsoft.com/office/drawing/2014/main" id="{60978BC6-C069-2B5C-615E-84CE1DD66335}"/>
              </a:ext>
            </a:extLst>
          </p:cNvPr>
          <p:cNvSpPr/>
          <p:nvPr/>
        </p:nvSpPr>
        <p:spPr>
          <a:xfrm rot="16200000">
            <a:off x="5867400" y="533399"/>
            <a:ext cx="6858002" cy="5791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UA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0DB1F4AF-3E25-B9F6-46D4-6CA735FBB939}"/>
              </a:ext>
            </a:extLst>
          </p:cNvPr>
          <p:cNvSpPr txBox="1">
            <a:spLocks/>
          </p:cNvSpPr>
          <p:nvPr/>
        </p:nvSpPr>
        <p:spPr>
          <a:xfrm>
            <a:off x="2374395" y="117212"/>
            <a:ext cx="9474010" cy="5803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36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sp>
        <p:nvSpPr>
          <p:cNvPr id="7" name="Прямоугольник 27">
            <a:extLst>
              <a:ext uri="{FF2B5EF4-FFF2-40B4-BE49-F238E27FC236}">
                <a16:creationId xmlns:a16="http://schemas.microsoft.com/office/drawing/2014/main" id="{F3979EA3-68CA-2960-C502-E347D3F10739}"/>
              </a:ext>
            </a:extLst>
          </p:cNvPr>
          <p:cNvSpPr/>
          <p:nvPr/>
        </p:nvSpPr>
        <p:spPr>
          <a:xfrm>
            <a:off x="1" y="-1126"/>
            <a:ext cx="12191999" cy="81620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65056306-D4B6-1415-22C0-8755848C45F0}"/>
              </a:ext>
            </a:extLst>
          </p:cNvPr>
          <p:cNvSpPr txBox="1">
            <a:spLocks/>
          </p:cNvSpPr>
          <p:nvPr/>
        </p:nvSpPr>
        <p:spPr>
          <a:xfrm>
            <a:off x="2374395" y="117212"/>
            <a:ext cx="9474010" cy="5803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36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dirty="0"/>
              <a:t>Перевірка контрагентів </a:t>
            </a:r>
            <a:endParaRPr lang="ru-RU" dirty="0"/>
          </a:p>
        </p:txBody>
      </p:sp>
      <p:sp>
        <p:nvSpPr>
          <p:cNvPr id="14" name="Текст 6">
            <a:extLst>
              <a:ext uri="{FF2B5EF4-FFF2-40B4-BE49-F238E27FC236}">
                <a16:creationId xmlns:a16="http://schemas.microsoft.com/office/drawing/2014/main" id="{3B4C14FE-A828-6572-51B8-25AA4A853A28}"/>
              </a:ext>
            </a:extLst>
          </p:cNvPr>
          <p:cNvSpPr txBox="1">
            <a:spLocks/>
          </p:cNvSpPr>
          <p:nvPr/>
        </p:nvSpPr>
        <p:spPr>
          <a:xfrm>
            <a:off x="356983" y="945023"/>
            <a:ext cx="5101425" cy="3300194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uk-UA" sz="1800" b="1" dirty="0">
                <a:solidFill>
                  <a:schemeClr val="accent2"/>
                </a:solidFill>
              </a:rPr>
              <a:t>Усі контрагенти Компанії (резиденти та нерезиденти) підлягають обов'язковій перевірці (</a:t>
            </a:r>
            <a:r>
              <a:rPr lang="en-US" sz="1800" b="1" dirty="0">
                <a:solidFill>
                  <a:schemeClr val="accent2"/>
                </a:solidFill>
              </a:rPr>
              <a:t>KYC)</a:t>
            </a:r>
            <a:r>
              <a:rPr lang="uk-UA" sz="1800" b="1" dirty="0">
                <a:solidFill>
                  <a:schemeClr val="accent2"/>
                </a:solidFill>
              </a:rPr>
              <a:t>.</a:t>
            </a:r>
          </a:p>
          <a:p>
            <a:pPr marL="0" indent="0" algn="just">
              <a:buNone/>
            </a:pPr>
            <a:r>
              <a:rPr lang="en-US" sz="1500" kern="1200" noProof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+mn-lt"/>
                <a:ea typeface="+mn-ea"/>
                <a:cs typeface="Times New Roman"/>
              </a:rPr>
              <a:t>KYC (</a:t>
            </a:r>
            <a:r>
              <a:rPr lang="en-US" sz="1500" i="0" dirty="0">
                <a:effectLst/>
              </a:rPr>
              <a:t>Know Your Clien</a:t>
            </a:r>
            <a:r>
              <a:rPr lang="en-US" sz="15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/>
              </a:rPr>
              <a:t>t) </a:t>
            </a:r>
            <a:r>
              <a:rPr lang="en-US" sz="1500" kern="1200" noProof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+mn-lt"/>
                <a:ea typeface="+mn-ea"/>
                <a:cs typeface="Times New Roman"/>
              </a:rPr>
              <a:t>- </a:t>
            </a:r>
            <a:r>
              <a:rPr lang="ru-RU" sz="15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/>
              </a:rPr>
              <a:t>ц</a:t>
            </a:r>
            <a:r>
              <a:rPr lang="uk-UA" sz="1500" kern="1200" noProof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+mn-lt"/>
                <a:ea typeface="+mn-ea"/>
                <a:cs typeface="Times New Roman"/>
              </a:rPr>
              <a:t>е комплекс заходів, який проводиться щодо перевірки контрагента (фізичної або юридичної особи) з метою виявлення потенційних ризиків при налагодженні співпраці з ним або проведенні угод та спрямовані на усунення факторів: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uk-UA" sz="1500" kern="1200" noProof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+mn-lt"/>
                <a:ea typeface="+mn-ea"/>
                <a:cs typeface="Times New Roman"/>
              </a:rPr>
              <a:t>недотримання законодавства про боротьбу з відмиванням коштів та фінансуванням тероризму;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uk-UA" sz="1500" kern="1200" noProof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+mn-lt"/>
                <a:ea typeface="+mn-ea"/>
                <a:cs typeface="Times New Roman"/>
              </a:rPr>
              <a:t>недотримання нормативів корпоративного управління та внутрішніх процедур компанії;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uk-UA" sz="1500" kern="1200" noProof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+mn-lt"/>
                <a:ea typeface="+mn-ea"/>
                <a:cs typeface="Times New Roman"/>
              </a:rPr>
              <a:t>недотримання правил з конкуренції та антимонопольного законодавства;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uk-UA" sz="1500" kern="1200" noProof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+mn-lt"/>
                <a:ea typeface="+mn-ea"/>
                <a:cs typeface="Times New Roman"/>
              </a:rPr>
              <a:t>порушення податкового законодавства та правил з податкового аудиту;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uk-UA" sz="1500" kern="1200" noProof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+mn-lt"/>
                <a:ea typeface="+mn-ea"/>
                <a:cs typeface="Times New Roman"/>
              </a:rPr>
              <a:t>порушення правил, що стосуються санкцій.</a:t>
            </a:r>
          </a:p>
          <a:p>
            <a:pPr marL="0" indent="0" algn="just">
              <a:buNone/>
            </a:pPr>
            <a:endParaRPr lang="ru-RU" sz="1800" b="1" dirty="0">
              <a:solidFill>
                <a:schemeClr val="accent2"/>
              </a:solidFill>
            </a:endParaRPr>
          </a:p>
        </p:txBody>
      </p:sp>
      <p:sp>
        <p:nvSpPr>
          <p:cNvPr id="5" name="Прямоугольник 14">
            <a:extLst>
              <a:ext uri="{FF2B5EF4-FFF2-40B4-BE49-F238E27FC236}">
                <a16:creationId xmlns:a16="http://schemas.microsoft.com/office/drawing/2014/main" id="{2B218B08-7D77-24DA-5DAE-1BDC7D5F528F}"/>
              </a:ext>
            </a:extLst>
          </p:cNvPr>
          <p:cNvSpPr/>
          <p:nvPr/>
        </p:nvSpPr>
        <p:spPr>
          <a:xfrm rot="16200000">
            <a:off x="2495499" y="2007681"/>
            <a:ext cx="2290984" cy="702595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UA" dirty="0"/>
          </a:p>
        </p:txBody>
      </p:sp>
      <p:sp>
        <p:nvSpPr>
          <p:cNvPr id="11" name="Прямоугольник 16">
            <a:extLst>
              <a:ext uri="{FF2B5EF4-FFF2-40B4-BE49-F238E27FC236}">
                <a16:creationId xmlns:a16="http://schemas.microsoft.com/office/drawing/2014/main" id="{4F20BDD4-AB34-0860-334B-1C4981F5B38F}"/>
              </a:ext>
            </a:extLst>
          </p:cNvPr>
          <p:cNvSpPr/>
          <p:nvPr/>
        </p:nvSpPr>
        <p:spPr>
          <a:xfrm>
            <a:off x="354371" y="4474215"/>
            <a:ext cx="2547696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1000" dirty="0">
                <a:solidFill>
                  <a:schemeClr val="bg1"/>
                </a:solidFill>
              </a:rPr>
              <a:t>В рамках процесу КУС проводиться перевірка: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uk-UA" sz="1000" dirty="0">
                <a:solidFill>
                  <a:schemeClr val="bg1"/>
                </a:solidFill>
              </a:rPr>
              <a:t>кінцевих </a:t>
            </a:r>
            <a:r>
              <a:rPr lang="uk-UA" sz="1000" dirty="0" err="1">
                <a:solidFill>
                  <a:schemeClr val="bg1"/>
                </a:solidFill>
              </a:rPr>
              <a:t>бенефіціарних</a:t>
            </a:r>
            <a:r>
              <a:rPr lang="uk-UA" sz="1000" dirty="0">
                <a:solidFill>
                  <a:schemeClr val="bg1"/>
                </a:solidFill>
              </a:rPr>
              <a:t> власників контрагента;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uk-UA" sz="1000" dirty="0">
                <a:solidFill>
                  <a:schemeClr val="bg1"/>
                </a:solidFill>
              </a:rPr>
              <a:t>належність чи неналежність кінцевих </a:t>
            </a:r>
            <a:r>
              <a:rPr lang="uk-UA" sz="1000" dirty="0" err="1">
                <a:solidFill>
                  <a:schemeClr val="bg1"/>
                </a:solidFill>
              </a:rPr>
              <a:t>бенефіціарних</a:t>
            </a:r>
            <a:r>
              <a:rPr lang="uk-UA" sz="1000" dirty="0">
                <a:solidFill>
                  <a:schemeClr val="bg1"/>
                </a:solidFill>
              </a:rPr>
              <a:t> власників контрагента до РЕР;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uk-UA" sz="1000" dirty="0">
                <a:solidFill>
                  <a:schemeClr val="bg1"/>
                </a:solidFill>
              </a:rPr>
              <a:t>наявність інформації про контрагента чи його КБВ в </a:t>
            </a:r>
            <a:r>
              <a:rPr lang="uk-UA" sz="1000" dirty="0" err="1">
                <a:solidFill>
                  <a:schemeClr val="bg1"/>
                </a:solidFill>
              </a:rPr>
              <a:t>санкційних</a:t>
            </a:r>
            <a:r>
              <a:rPr lang="uk-UA" sz="1000" dirty="0">
                <a:solidFill>
                  <a:schemeClr val="bg1"/>
                </a:solidFill>
              </a:rPr>
              <a:t> списках,  кримінальних провадженнях, корупційних схемах, справах щодо відмивання коштів, незаконних операціях ін.</a:t>
            </a:r>
          </a:p>
        </p:txBody>
      </p:sp>
      <p:sp>
        <p:nvSpPr>
          <p:cNvPr id="10" name="Прямоугольник 14">
            <a:extLst>
              <a:ext uri="{FF2B5EF4-FFF2-40B4-BE49-F238E27FC236}">
                <a16:creationId xmlns:a16="http://schemas.microsoft.com/office/drawing/2014/main" id="{723938AC-BB56-0A97-5E0D-762F71417764}"/>
              </a:ext>
            </a:extLst>
          </p:cNvPr>
          <p:cNvSpPr/>
          <p:nvPr/>
        </p:nvSpPr>
        <p:spPr>
          <a:xfrm>
            <a:off x="3260030" y="4515305"/>
            <a:ext cx="371944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000" dirty="0">
                <a:solidFill>
                  <a:schemeClr val="bg1"/>
                </a:solidFill>
              </a:rPr>
              <a:t>Відсутність комплексної комплаєнс перевірки може спричинити для Компанії такі наслідки: </a:t>
            </a:r>
          </a:p>
          <a:p>
            <a:pPr marL="171450" indent="-171450">
              <a:spcAft>
                <a:spcPts val="245"/>
              </a:spcAft>
              <a:buFont typeface="Arial" panose="020B0604020202020204" pitchFamily="34" charset="0"/>
              <a:buChar char="•"/>
            </a:pPr>
            <a:r>
              <a:rPr lang="uk-UA" sz="1000" dirty="0">
                <a:solidFill>
                  <a:schemeClr val="bg1"/>
                </a:solidFill>
              </a:rPr>
              <a:t>відмова у співпраці з боку міжнародних банків; </a:t>
            </a:r>
          </a:p>
          <a:p>
            <a:pPr marL="171450" indent="-171450">
              <a:spcAft>
                <a:spcPts val="245"/>
              </a:spcAft>
              <a:buFont typeface="Arial" panose="020B0604020202020204" pitchFamily="34" charset="0"/>
              <a:buChar char="•"/>
            </a:pPr>
            <a:r>
              <a:rPr lang="uk-UA" sz="1000" dirty="0">
                <a:solidFill>
                  <a:schemeClr val="bg1"/>
                </a:solidFill>
              </a:rPr>
              <a:t>блокування коштів Компанії у банку, який вважає операцію сумнівною; </a:t>
            </a:r>
          </a:p>
          <a:p>
            <a:pPr marL="171450" indent="-171450">
              <a:spcAft>
                <a:spcPts val="245"/>
              </a:spcAft>
              <a:buFont typeface="Arial" panose="020B0604020202020204" pitchFamily="34" charset="0"/>
              <a:buChar char="•"/>
            </a:pPr>
            <a:r>
              <a:rPr lang="uk-UA" sz="1000" dirty="0">
                <a:solidFill>
                  <a:schemeClr val="bg1"/>
                </a:solidFill>
              </a:rPr>
              <a:t>неповернення ПДВ (20% від суми операції); </a:t>
            </a:r>
          </a:p>
          <a:p>
            <a:pPr marL="171450" indent="-171450">
              <a:spcAft>
                <a:spcPts val="245"/>
              </a:spcAft>
              <a:buFont typeface="Arial" panose="020B0604020202020204" pitchFamily="34" charset="0"/>
              <a:buChar char="•"/>
            </a:pPr>
            <a:r>
              <a:rPr lang="uk-UA" sz="1000" dirty="0">
                <a:solidFill>
                  <a:schemeClr val="bg1"/>
                </a:solidFill>
              </a:rPr>
              <a:t>кримінальні провадження, включаючи звинувачення у роботі із фіктивними компаніями; </a:t>
            </a:r>
          </a:p>
          <a:p>
            <a:pPr marL="171450" indent="-171450">
              <a:spcAft>
                <a:spcPts val="245"/>
              </a:spcAft>
              <a:buFont typeface="Arial" panose="020B0604020202020204" pitchFamily="34" charset="0"/>
              <a:buChar char="•"/>
            </a:pPr>
            <a:r>
              <a:rPr lang="uk-UA" sz="1000" dirty="0">
                <a:solidFill>
                  <a:schemeClr val="bg1"/>
                </a:solidFill>
              </a:rPr>
              <a:t>надмірна увага з боку контролюючих органів; </a:t>
            </a:r>
          </a:p>
          <a:p>
            <a:pPr marL="171450" indent="-171450">
              <a:spcAft>
                <a:spcPts val="245"/>
              </a:spcAft>
              <a:buFont typeface="Arial" panose="020B0604020202020204" pitchFamily="34" charset="0"/>
              <a:buChar char="•"/>
            </a:pPr>
            <a:r>
              <a:rPr lang="uk-UA" sz="1000" dirty="0">
                <a:solidFill>
                  <a:schemeClr val="bg1"/>
                </a:solidFill>
              </a:rPr>
              <a:t>втрата ділової репутації;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uk-UA" sz="1000" dirty="0">
                <a:solidFill>
                  <a:schemeClr val="bg1"/>
                </a:solidFill>
              </a:rPr>
              <a:t>негативна інформація в ЗМІ. </a:t>
            </a:r>
            <a:endParaRPr lang="en-US" sz="1000" dirty="0">
              <a:solidFill>
                <a:schemeClr val="bg1"/>
              </a:solidFill>
            </a:endParaRPr>
          </a:p>
          <a:p>
            <a:pPr algn="ctr"/>
            <a:br>
              <a:rPr lang="uk-UA" sz="1000" dirty="0">
                <a:solidFill>
                  <a:schemeClr val="bg1"/>
                </a:solidFill>
              </a:rPr>
            </a:br>
            <a:endParaRPr lang="en-US" sz="1000" dirty="0">
              <a:solidFill>
                <a:schemeClr val="bg1"/>
              </a:solidFill>
            </a:endParaRPr>
          </a:p>
        </p:txBody>
      </p:sp>
      <p:pic>
        <p:nvPicPr>
          <p:cNvPr id="3074" name="Picture 2" descr="Довіряти чи ні: як перевірити надійність контрагента? | ТОРГСОФТ">
            <a:extLst>
              <a:ext uri="{FF2B5EF4-FFF2-40B4-BE49-F238E27FC236}">
                <a16:creationId xmlns:a16="http://schemas.microsoft.com/office/drawing/2014/main" id="{B8ECBC4E-8BF4-0C6E-B586-1D59C48259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1" y="814791"/>
            <a:ext cx="5791198" cy="3560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38524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7">
            <a:extLst>
              <a:ext uri="{FF2B5EF4-FFF2-40B4-BE49-F238E27FC236}">
                <a16:creationId xmlns:a16="http://schemas.microsoft.com/office/drawing/2014/main" id="{614212A2-9B28-D0D5-DBD6-BC9BE2D36F15}"/>
              </a:ext>
            </a:extLst>
          </p:cNvPr>
          <p:cNvSpPr/>
          <p:nvPr/>
        </p:nvSpPr>
        <p:spPr>
          <a:xfrm>
            <a:off x="1" y="-1127"/>
            <a:ext cx="12191999" cy="81620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0EBF3617-EDD7-4101-5117-2F38B5F732CD}"/>
              </a:ext>
            </a:extLst>
          </p:cNvPr>
          <p:cNvSpPr txBox="1">
            <a:spLocks/>
          </p:cNvSpPr>
          <p:nvPr/>
        </p:nvSpPr>
        <p:spPr>
          <a:xfrm>
            <a:off x="2374395" y="117212"/>
            <a:ext cx="9474010" cy="5803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36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dirty="0"/>
              <a:t>Лінія довіри</a:t>
            </a:r>
            <a:endParaRPr lang="ru-RU" dirty="0"/>
          </a:p>
        </p:txBody>
      </p:sp>
      <p:sp>
        <p:nvSpPr>
          <p:cNvPr id="31" name="Прямоугольник 14">
            <a:extLst>
              <a:ext uri="{FF2B5EF4-FFF2-40B4-BE49-F238E27FC236}">
                <a16:creationId xmlns:a16="http://schemas.microsoft.com/office/drawing/2014/main" id="{F022E54F-011F-9355-3266-B915DC1C8F40}"/>
              </a:ext>
            </a:extLst>
          </p:cNvPr>
          <p:cNvSpPr/>
          <p:nvPr/>
        </p:nvSpPr>
        <p:spPr>
          <a:xfrm rot="16200000">
            <a:off x="-837927" y="1654170"/>
            <a:ext cx="6026868" cy="435101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U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Текст 5">
            <a:extLst>
              <a:ext uri="{FF2B5EF4-FFF2-40B4-BE49-F238E27FC236}">
                <a16:creationId xmlns:a16="http://schemas.microsoft.com/office/drawing/2014/main" id="{333D07C0-10F8-09C3-56F3-56233CE62D16}"/>
              </a:ext>
            </a:extLst>
          </p:cNvPr>
          <p:cNvSpPr txBox="1">
            <a:spLocks/>
          </p:cNvSpPr>
          <p:nvPr/>
        </p:nvSpPr>
        <p:spPr>
          <a:xfrm>
            <a:off x="251386" y="1039175"/>
            <a:ext cx="3694972" cy="95116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35" name="Прямоугольник 16">
            <a:extLst>
              <a:ext uri="{FF2B5EF4-FFF2-40B4-BE49-F238E27FC236}">
                <a16:creationId xmlns:a16="http://schemas.microsoft.com/office/drawing/2014/main" id="{B7218335-7BAB-4FD1-D16F-7AFC385CA4BC}"/>
              </a:ext>
            </a:extLst>
          </p:cNvPr>
          <p:cNvSpPr/>
          <p:nvPr/>
        </p:nvSpPr>
        <p:spPr>
          <a:xfrm>
            <a:off x="245180" y="953102"/>
            <a:ext cx="3833524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altLang="en-US" sz="1600" dirty="0">
                <a:solidFill>
                  <a:schemeClr val="bg1"/>
                </a:solidFill>
              </a:rPr>
              <a:t>У Компанії працює незалежна та конфіденційна лінія надання зворотного зв’язку, яка забезпечує додаткову гарантію дотримання компанією високих етичних стандартів, запобігання та протидії порушень та використовується як інструмент реалізації політики у сфері запобігання та протидії шахрайству і проявам корупційної діяльності. </a:t>
            </a:r>
          </a:p>
          <a:p>
            <a:pPr algn="just"/>
            <a:endParaRPr lang="uk-UA" altLang="en-US" sz="1600" dirty="0">
              <a:solidFill>
                <a:schemeClr val="bg1"/>
              </a:solidFill>
            </a:endParaRPr>
          </a:p>
          <a:p>
            <a:pPr algn="just"/>
            <a:r>
              <a:rPr lang="uk-UA" altLang="en-US" sz="1600" dirty="0">
                <a:solidFill>
                  <a:schemeClr val="bg1"/>
                </a:solidFill>
              </a:rPr>
              <a:t>За допомогою Лінії довіри є можливість цілодобово надати інформацію, яка свідчить про порушення, скориставшись відповідними каналами зв’язку.</a:t>
            </a:r>
          </a:p>
          <a:p>
            <a:pPr algn="just"/>
            <a:endParaRPr lang="en-US" altLang="en-US" sz="1600" dirty="0">
              <a:solidFill>
                <a:schemeClr val="bg1"/>
              </a:solidFill>
            </a:endParaRPr>
          </a:p>
          <a:p>
            <a:pPr algn="just"/>
            <a:r>
              <a:rPr lang="uk-UA" altLang="en-US" sz="1600" dirty="0">
                <a:solidFill>
                  <a:schemeClr val="bg1"/>
                </a:solidFill>
              </a:rPr>
              <a:t>Усі повідомлення є конфіденційними та не розголошуються</a:t>
            </a:r>
            <a:r>
              <a:rPr lang="ru-RU" altLang="en-US" sz="1600" dirty="0">
                <a:solidFill>
                  <a:schemeClr val="bg1"/>
                </a:solidFill>
              </a:rPr>
              <a:t>. </a:t>
            </a:r>
            <a:endParaRPr lang="uk-UA" altLang="en-US" sz="1600" dirty="0">
              <a:solidFill>
                <a:schemeClr val="bg1"/>
              </a:solidFill>
            </a:endParaRPr>
          </a:p>
        </p:txBody>
      </p:sp>
      <p:sp>
        <p:nvSpPr>
          <p:cNvPr id="38" name="Текст 6">
            <a:extLst>
              <a:ext uri="{FF2B5EF4-FFF2-40B4-BE49-F238E27FC236}">
                <a16:creationId xmlns:a16="http://schemas.microsoft.com/office/drawing/2014/main" id="{9B73378D-56FC-B952-6E04-20BE2C67321B}"/>
              </a:ext>
            </a:extLst>
          </p:cNvPr>
          <p:cNvSpPr txBox="1">
            <a:spLocks/>
          </p:cNvSpPr>
          <p:nvPr/>
        </p:nvSpPr>
        <p:spPr>
          <a:xfrm>
            <a:off x="5005028" y="1063688"/>
            <a:ext cx="7186971" cy="524380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uk-UA" sz="1400" b="1" dirty="0">
                <a:solidFill>
                  <a:schemeClr val="accent2"/>
                </a:solidFill>
              </a:rPr>
              <a:t>Типи стандартних звернень на Лінію довіри :</a:t>
            </a:r>
          </a:p>
          <a:p>
            <a:pPr marL="0" indent="0">
              <a:buNone/>
            </a:pPr>
            <a:r>
              <a:rPr lang="uk-UA" sz="13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/>
              </a:rPr>
              <a:t>несправедливе ставлення до співробітника;</a:t>
            </a:r>
          </a:p>
          <a:p>
            <a:pPr marL="0" indent="0">
              <a:buNone/>
            </a:pPr>
            <a:r>
              <a:rPr lang="uk-UA" sz="13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/>
              </a:rPr>
              <a:t>крадіжка;</a:t>
            </a:r>
          </a:p>
          <a:p>
            <a:pPr marL="0" indent="0">
              <a:buNone/>
            </a:pPr>
            <a:r>
              <a:rPr lang="uk-UA" sz="13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/>
              </a:rPr>
              <a:t>розтрата;</a:t>
            </a:r>
          </a:p>
          <a:p>
            <a:pPr marL="0" indent="0">
              <a:buNone/>
            </a:pPr>
            <a:r>
              <a:rPr lang="uk-UA" sz="13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/>
              </a:rPr>
              <a:t>погрози і фізичне насильство;</a:t>
            </a:r>
          </a:p>
          <a:p>
            <a:pPr marL="0" indent="0" algn="just">
              <a:buNone/>
            </a:pPr>
            <a:r>
              <a:rPr lang="uk-UA" sz="13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/>
              </a:rPr>
              <a:t>подарунки, хабарі і відкати;</a:t>
            </a:r>
          </a:p>
          <a:p>
            <a:pPr marL="0" indent="0">
              <a:buNone/>
            </a:pPr>
            <a:r>
              <a:rPr lang="uk-UA" sz="13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/>
              </a:rPr>
              <a:t>розтрата;</a:t>
            </a:r>
          </a:p>
          <a:p>
            <a:pPr marL="0" indent="0">
              <a:buNone/>
            </a:pPr>
            <a:r>
              <a:rPr lang="ru-RU" sz="13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/>
              </a:rPr>
              <a:t>шпигунство </a:t>
            </a:r>
            <a:r>
              <a:rPr lang="uk-UA" sz="13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/>
              </a:rPr>
              <a:t>і саботаж;</a:t>
            </a:r>
            <a:endParaRPr lang="en-US" sz="1300" dirty="0">
              <a:solidFill>
                <a:schemeClr val="tx1">
                  <a:lumMod val="95000"/>
                  <a:lumOff val="5000"/>
                </a:schemeClr>
              </a:solidFill>
              <a:cs typeface="Times New Roman"/>
            </a:endParaRPr>
          </a:p>
          <a:p>
            <a:pPr marL="0" indent="0">
              <a:buNone/>
            </a:pPr>
            <a:r>
              <a:rPr lang="uk-UA" sz="13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/>
              </a:rPr>
              <a:t>конфлікт інтересів;</a:t>
            </a:r>
          </a:p>
          <a:p>
            <a:pPr marL="0" indent="0">
              <a:buNone/>
            </a:pPr>
            <a:r>
              <a:rPr lang="uk-UA" sz="13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/>
              </a:rPr>
              <a:t>порушення прав споживачів;</a:t>
            </a:r>
          </a:p>
          <a:p>
            <a:pPr marL="0" indent="0">
              <a:buNone/>
            </a:pPr>
            <a:r>
              <a:rPr lang="uk-UA" sz="13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/>
              </a:rPr>
              <a:t>порушення тендерних процедур;</a:t>
            </a:r>
          </a:p>
          <a:p>
            <a:pPr marL="0" indent="0">
              <a:buNone/>
            </a:pPr>
            <a:r>
              <a:rPr lang="uk-UA" sz="13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/>
              </a:rPr>
              <a:t>цькування на робочому місці;</a:t>
            </a:r>
          </a:p>
          <a:p>
            <a:pPr marL="0" indent="0">
              <a:buNone/>
            </a:pPr>
            <a:r>
              <a:rPr lang="uk-UA" sz="13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/>
              </a:rPr>
              <a:t>неналежна поведінка;</a:t>
            </a:r>
          </a:p>
          <a:p>
            <a:pPr marL="0" indent="0">
              <a:buNone/>
            </a:pPr>
            <a:r>
              <a:rPr lang="uk-UA" sz="13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/>
              </a:rPr>
              <a:t>дискримінація;</a:t>
            </a:r>
          </a:p>
          <a:p>
            <a:pPr marL="0" indent="0">
              <a:buNone/>
            </a:pPr>
            <a:r>
              <a:rPr lang="uk-UA" sz="13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/>
              </a:rPr>
              <a:t>неналежне ведення бухгалтерської звітності, здійснення аудиторських перевірок, або спотворення </a:t>
            </a:r>
            <a:r>
              <a:rPr lang="ru-RU" sz="13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/>
              </a:rPr>
              <a:t>даних.</a:t>
            </a:r>
          </a:p>
          <a:p>
            <a:pPr marL="0" indent="0">
              <a:buNone/>
            </a:pPr>
            <a:endParaRPr lang="uk-UA" sz="1800" b="1" dirty="0">
              <a:solidFill>
                <a:schemeClr val="tx1">
                  <a:lumMod val="95000"/>
                  <a:lumOff val="5000"/>
                </a:schemeClr>
              </a:solidFill>
              <a:cs typeface="Times New Roman"/>
            </a:endParaRPr>
          </a:p>
          <a:p>
            <a:pPr marL="0" indent="0">
              <a:buNone/>
            </a:pPr>
            <a:endParaRPr lang="uk-UA" sz="1800" b="1" dirty="0">
              <a:solidFill>
                <a:schemeClr val="tx1">
                  <a:lumMod val="95000"/>
                  <a:lumOff val="5000"/>
                </a:schemeClr>
              </a:solidFill>
              <a:cs typeface="Times New Roman"/>
            </a:endParaRPr>
          </a:p>
        </p:txBody>
      </p:sp>
      <p:pic>
        <p:nvPicPr>
          <p:cNvPr id="40" name="Рисунок 39">
            <a:extLst>
              <a:ext uri="{FF2B5EF4-FFF2-40B4-BE49-F238E27FC236}">
                <a16:creationId xmlns:a16="http://schemas.microsoft.com/office/drawing/2014/main" id="{B8FB5169-1D93-4B6C-99DA-EE9365B312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1926" y="1375725"/>
            <a:ext cx="257175" cy="266700"/>
          </a:xfrm>
          <a:prstGeom prst="rect">
            <a:avLst/>
          </a:prstGeom>
        </p:spPr>
      </p:pic>
      <p:pic>
        <p:nvPicPr>
          <p:cNvPr id="57" name="Рисунок 56">
            <a:extLst>
              <a:ext uri="{FF2B5EF4-FFF2-40B4-BE49-F238E27FC236}">
                <a16:creationId xmlns:a16="http://schemas.microsoft.com/office/drawing/2014/main" id="{35AEEEDA-400A-36F0-D77E-9B25A487DF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5705" y="1686747"/>
            <a:ext cx="257175" cy="266700"/>
          </a:xfrm>
          <a:prstGeom prst="rect">
            <a:avLst/>
          </a:prstGeom>
        </p:spPr>
      </p:pic>
      <p:pic>
        <p:nvPicPr>
          <p:cNvPr id="58" name="Рисунок 57">
            <a:extLst>
              <a:ext uri="{FF2B5EF4-FFF2-40B4-BE49-F238E27FC236}">
                <a16:creationId xmlns:a16="http://schemas.microsoft.com/office/drawing/2014/main" id="{7A357DE2-105D-909F-8A54-252D8FA7BF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1927" y="1991547"/>
            <a:ext cx="257175" cy="266700"/>
          </a:xfrm>
          <a:prstGeom prst="rect">
            <a:avLst/>
          </a:prstGeom>
        </p:spPr>
      </p:pic>
      <p:pic>
        <p:nvPicPr>
          <p:cNvPr id="59" name="Рисунок 58">
            <a:extLst>
              <a:ext uri="{FF2B5EF4-FFF2-40B4-BE49-F238E27FC236}">
                <a16:creationId xmlns:a16="http://schemas.microsoft.com/office/drawing/2014/main" id="{BCAFCDE3-346F-3EB4-A1D2-C6588DFA7D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1926" y="2336778"/>
            <a:ext cx="257175" cy="266700"/>
          </a:xfrm>
          <a:prstGeom prst="rect">
            <a:avLst/>
          </a:prstGeom>
        </p:spPr>
      </p:pic>
      <p:pic>
        <p:nvPicPr>
          <p:cNvPr id="60" name="Рисунок 59">
            <a:extLst>
              <a:ext uri="{FF2B5EF4-FFF2-40B4-BE49-F238E27FC236}">
                <a16:creationId xmlns:a16="http://schemas.microsoft.com/office/drawing/2014/main" id="{2D9DE55C-9F56-1810-BADF-7A6735C1DA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1926" y="2626029"/>
            <a:ext cx="257175" cy="266700"/>
          </a:xfrm>
          <a:prstGeom prst="rect">
            <a:avLst/>
          </a:prstGeom>
        </p:spPr>
      </p:pic>
      <p:pic>
        <p:nvPicPr>
          <p:cNvPr id="61" name="Рисунок 60">
            <a:extLst>
              <a:ext uri="{FF2B5EF4-FFF2-40B4-BE49-F238E27FC236}">
                <a16:creationId xmlns:a16="http://schemas.microsoft.com/office/drawing/2014/main" id="{2598F85F-B57A-622A-E55D-817169801E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1926" y="2933939"/>
            <a:ext cx="257175" cy="266700"/>
          </a:xfrm>
          <a:prstGeom prst="rect">
            <a:avLst/>
          </a:prstGeom>
        </p:spPr>
      </p:pic>
      <p:pic>
        <p:nvPicPr>
          <p:cNvPr id="62" name="Рисунок 61">
            <a:extLst>
              <a:ext uri="{FF2B5EF4-FFF2-40B4-BE49-F238E27FC236}">
                <a16:creationId xmlns:a16="http://schemas.microsoft.com/office/drawing/2014/main" id="{474ABD47-5F91-9E70-2743-8AE4952F30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1926" y="3241851"/>
            <a:ext cx="257175" cy="266700"/>
          </a:xfrm>
          <a:prstGeom prst="rect">
            <a:avLst/>
          </a:prstGeom>
        </p:spPr>
      </p:pic>
      <p:pic>
        <p:nvPicPr>
          <p:cNvPr id="63" name="Рисунок 62">
            <a:extLst>
              <a:ext uri="{FF2B5EF4-FFF2-40B4-BE49-F238E27FC236}">
                <a16:creationId xmlns:a16="http://schemas.microsoft.com/office/drawing/2014/main" id="{FA8EADF6-9ECE-68D7-24BB-FC3A1096A6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1926" y="3540426"/>
            <a:ext cx="257175" cy="266700"/>
          </a:xfrm>
          <a:prstGeom prst="rect">
            <a:avLst/>
          </a:prstGeom>
        </p:spPr>
      </p:pic>
      <p:pic>
        <p:nvPicPr>
          <p:cNvPr id="64" name="Рисунок 63">
            <a:extLst>
              <a:ext uri="{FF2B5EF4-FFF2-40B4-BE49-F238E27FC236}">
                <a16:creationId xmlns:a16="http://schemas.microsoft.com/office/drawing/2014/main" id="{5362BBAB-E613-3126-BDE6-EF34672434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1926" y="3857670"/>
            <a:ext cx="257175" cy="266700"/>
          </a:xfrm>
          <a:prstGeom prst="rect">
            <a:avLst/>
          </a:prstGeom>
        </p:spPr>
      </p:pic>
      <p:pic>
        <p:nvPicPr>
          <p:cNvPr id="65" name="Рисунок 64">
            <a:extLst>
              <a:ext uri="{FF2B5EF4-FFF2-40B4-BE49-F238E27FC236}">
                <a16:creationId xmlns:a16="http://schemas.microsoft.com/office/drawing/2014/main" id="{5D084479-0690-4119-E187-87A123EF4C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1929" y="4137590"/>
            <a:ext cx="257175" cy="266700"/>
          </a:xfrm>
          <a:prstGeom prst="rect">
            <a:avLst/>
          </a:prstGeom>
        </p:spPr>
      </p:pic>
      <p:pic>
        <p:nvPicPr>
          <p:cNvPr id="66" name="Рисунок 65">
            <a:extLst>
              <a:ext uri="{FF2B5EF4-FFF2-40B4-BE49-F238E27FC236}">
                <a16:creationId xmlns:a16="http://schemas.microsoft.com/office/drawing/2014/main" id="{7C903B5A-8D56-94BF-26D0-137A3841D4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1926" y="4454828"/>
            <a:ext cx="257175" cy="266700"/>
          </a:xfrm>
          <a:prstGeom prst="rect">
            <a:avLst/>
          </a:prstGeom>
        </p:spPr>
      </p:pic>
      <p:pic>
        <p:nvPicPr>
          <p:cNvPr id="67" name="Рисунок 66">
            <a:extLst>
              <a:ext uri="{FF2B5EF4-FFF2-40B4-BE49-F238E27FC236}">
                <a16:creationId xmlns:a16="http://schemas.microsoft.com/office/drawing/2014/main" id="{F5631594-0E68-5C3A-0A02-72FBFA5A46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1926" y="4744073"/>
            <a:ext cx="257175" cy="266700"/>
          </a:xfrm>
          <a:prstGeom prst="rect">
            <a:avLst/>
          </a:prstGeom>
        </p:spPr>
      </p:pic>
      <p:pic>
        <p:nvPicPr>
          <p:cNvPr id="68" name="Рисунок 67">
            <a:extLst>
              <a:ext uri="{FF2B5EF4-FFF2-40B4-BE49-F238E27FC236}">
                <a16:creationId xmlns:a16="http://schemas.microsoft.com/office/drawing/2014/main" id="{946319AC-C343-4402-033C-4BB3A36BFB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1926" y="5042655"/>
            <a:ext cx="257175" cy="266700"/>
          </a:xfrm>
          <a:prstGeom prst="rect">
            <a:avLst/>
          </a:prstGeom>
        </p:spPr>
      </p:pic>
      <p:pic>
        <p:nvPicPr>
          <p:cNvPr id="69" name="Рисунок 68">
            <a:extLst>
              <a:ext uri="{FF2B5EF4-FFF2-40B4-BE49-F238E27FC236}">
                <a16:creationId xmlns:a16="http://schemas.microsoft.com/office/drawing/2014/main" id="{A06D639F-8AF8-09AB-C18F-DA327F78FD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1927" y="5369224"/>
            <a:ext cx="257175" cy="2667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6C9DEEA-1EF8-F3AC-A863-FEC6ADA591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0987" y="5655147"/>
            <a:ext cx="4351012" cy="1187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9427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14">
            <a:extLst>
              <a:ext uri="{FF2B5EF4-FFF2-40B4-BE49-F238E27FC236}">
                <a16:creationId xmlns:a16="http://schemas.microsoft.com/office/drawing/2014/main" id="{B6EAA1C4-158C-DA1A-3DBE-6BDE1ADDE38C}"/>
              </a:ext>
            </a:extLst>
          </p:cNvPr>
          <p:cNvSpPr/>
          <p:nvPr/>
        </p:nvSpPr>
        <p:spPr>
          <a:xfrm rot="16200000">
            <a:off x="6912041" y="1460829"/>
            <a:ext cx="5925713" cy="4634203"/>
          </a:xfrm>
          <a:prstGeom prst="rect">
            <a:avLst/>
          </a:prstGeom>
          <a:solidFill>
            <a:schemeClr val="accent2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UA"/>
          </a:p>
        </p:txBody>
      </p:sp>
      <p:sp>
        <p:nvSpPr>
          <p:cNvPr id="3" name="Прямоугольник 27">
            <a:extLst>
              <a:ext uri="{FF2B5EF4-FFF2-40B4-BE49-F238E27FC236}">
                <a16:creationId xmlns:a16="http://schemas.microsoft.com/office/drawing/2014/main" id="{614212A2-9B28-D0D5-DBD6-BC9BE2D36F15}"/>
              </a:ext>
            </a:extLst>
          </p:cNvPr>
          <p:cNvSpPr/>
          <p:nvPr/>
        </p:nvSpPr>
        <p:spPr>
          <a:xfrm>
            <a:off x="1" y="-1127"/>
            <a:ext cx="12191999" cy="81620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0EBF3617-EDD7-4101-5117-2F38B5F732CD}"/>
              </a:ext>
            </a:extLst>
          </p:cNvPr>
          <p:cNvSpPr txBox="1">
            <a:spLocks/>
          </p:cNvSpPr>
          <p:nvPr/>
        </p:nvSpPr>
        <p:spPr>
          <a:xfrm>
            <a:off x="2374395" y="117212"/>
            <a:ext cx="9474010" cy="5803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36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dirty="0"/>
              <a:t>Кодекс етики</a:t>
            </a:r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A55761-1E68-06E2-D229-560BCC4129C1}"/>
              </a:ext>
            </a:extLst>
          </p:cNvPr>
          <p:cNvSpPr txBox="1"/>
          <p:nvPr/>
        </p:nvSpPr>
        <p:spPr>
          <a:xfrm>
            <a:off x="1045026" y="984373"/>
            <a:ext cx="5756990" cy="27279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uk-UA" sz="1600" b="1" dirty="0">
                <a:solidFill>
                  <a:schemeClr val="accent2"/>
                </a:solidFill>
              </a:rPr>
              <a:t>Кодекс етики (Code of Conduct)</a:t>
            </a:r>
            <a:r>
              <a:rPr lang="en-US" sz="1600" b="1" dirty="0">
                <a:solidFill>
                  <a:schemeClr val="accent2"/>
                </a:solidFill>
              </a:rPr>
              <a:t> - </a:t>
            </a:r>
            <a:r>
              <a:rPr lang="ru-RU" sz="1600" b="1" dirty="0">
                <a:solidFill>
                  <a:schemeClr val="accent2"/>
                </a:solidFill>
              </a:rPr>
              <a:t>о</a:t>
            </a:r>
            <a:r>
              <a:rPr lang="uk-UA" sz="1600" b="1" dirty="0">
                <a:solidFill>
                  <a:schemeClr val="accent2"/>
                </a:solidFill>
              </a:rPr>
              <a:t>снова комплаєнс культури 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uk-UA" sz="16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/>
              </a:rPr>
              <a:t>Основні принципи: 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uk-UA" sz="16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/>
              </a:rPr>
              <a:t>Нульова толерантність навіть до потенційних порушень правил та законів.</a:t>
            </a:r>
          </a:p>
          <a:p>
            <a:pPr algn="just">
              <a:lnSpc>
                <a:spcPct val="90000"/>
              </a:lnSpc>
              <a:spcBef>
                <a:spcPts val="1000"/>
              </a:spcBef>
            </a:pPr>
            <a:r>
              <a:rPr lang="uk-UA" sz="16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/>
              </a:rPr>
              <a:t>Пріоритет комплаєнсу над бізнес-цілями.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uk-UA" sz="16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/>
              </a:rPr>
              <a:t>Неправильна поведінка одного співробітника може зашкодити всій компанії. 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uk-UA" sz="16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/>
              </a:rPr>
              <a:t>Співробітники мають розуміти, що комплаєнс є важливим для всіх без виключення і є запорукою успішної кар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/>
              </a:rPr>
              <a:t>’</a:t>
            </a:r>
            <a:r>
              <a:rPr lang="uk-UA" sz="16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/>
              </a:rPr>
              <a:t>єри.</a:t>
            </a:r>
          </a:p>
        </p:txBody>
      </p:sp>
      <p:sp>
        <p:nvSpPr>
          <p:cNvPr id="9" name="Прямоугольник: скругленные углы 13">
            <a:extLst>
              <a:ext uri="{FF2B5EF4-FFF2-40B4-BE49-F238E27FC236}">
                <a16:creationId xmlns:a16="http://schemas.microsoft.com/office/drawing/2014/main" id="{6B975DAF-D8E5-F691-5F0A-B34DFE8641AB}"/>
              </a:ext>
            </a:extLst>
          </p:cNvPr>
          <p:cNvSpPr/>
          <p:nvPr/>
        </p:nvSpPr>
        <p:spPr>
          <a:xfrm rot="2689455">
            <a:off x="469672" y="1775536"/>
            <a:ext cx="346414" cy="34641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58A8BC0-6730-DD84-6015-CF44C3B5AC76}"/>
              </a:ext>
            </a:extLst>
          </p:cNvPr>
          <p:cNvSpPr txBox="1"/>
          <p:nvPr/>
        </p:nvSpPr>
        <p:spPr>
          <a:xfrm>
            <a:off x="446351" y="1764565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11" name="Прямоугольник: скругленные углы 13">
            <a:extLst>
              <a:ext uri="{FF2B5EF4-FFF2-40B4-BE49-F238E27FC236}">
                <a16:creationId xmlns:a16="http://schemas.microsoft.com/office/drawing/2014/main" id="{17728657-A451-166B-094C-DA12287B9D40}"/>
              </a:ext>
            </a:extLst>
          </p:cNvPr>
          <p:cNvSpPr/>
          <p:nvPr/>
        </p:nvSpPr>
        <p:spPr>
          <a:xfrm rot="2689455">
            <a:off x="472783" y="2301165"/>
            <a:ext cx="346414" cy="34641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D47BFB2-2FF8-0860-6E19-5BA004E15D1C}"/>
              </a:ext>
            </a:extLst>
          </p:cNvPr>
          <p:cNvSpPr txBox="1"/>
          <p:nvPr/>
        </p:nvSpPr>
        <p:spPr>
          <a:xfrm>
            <a:off x="440131" y="2290194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13" name="Прямоугольник: скругленные углы 13">
            <a:extLst>
              <a:ext uri="{FF2B5EF4-FFF2-40B4-BE49-F238E27FC236}">
                <a16:creationId xmlns:a16="http://schemas.microsoft.com/office/drawing/2014/main" id="{6402024C-873F-E9F3-4AFE-4DF5EA22DA5A}"/>
              </a:ext>
            </a:extLst>
          </p:cNvPr>
          <p:cNvSpPr/>
          <p:nvPr/>
        </p:nvSpPr>
        <p:spPr>
          <a:xfrm rot="2689455">
            <a:off x="472779" y="2795680"/>
            <a:ext cx="346414" cy="34641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BBCDFA3-FA0B-F4D6-99FB-EBD9B1E3A0ED}"/>
              </a:ext>
            </a:extLst>
          </p:cNvPr>
          <p:cNvSpPr txBox="1"/>
          <p:nvPr/>
        </p:nvSpPr>
        <p:spPr>
          <a:xfrm>
            <a:off x="449458" y="2812698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15" name="Прямоугольник: скругленные углы 13">
            <a:extLst>
              <a:ext uri="{FF2B5EF4-FFF2-40B4-BE49-F238E27FC236}">
                <a16:creationId xmlns:a16="http://schemas.microsoft.com/office/drawing/2014/main" id="{205257AD-918F-D522-302C-64DC70ABD007}"/>
              </a:ext>
            </a:extLst>
          </p:cNvPr>
          <p:cNvSpPr/>
          <p:nvPr/>
        </p:nvSpPr>
        <p:spPr>
          <a:xfrm rot="2689455">
            <a:off x="482111" y="3280874"/>
            <a:ext cx="346414" cy="34641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D39519E-0723-5BB4-ECB1-A60D47CEA9B0}"/>
              </a:ext>
            </a:extLst>
          </p:cNvPr>
          <p:cNvSpPr txBox="1"/>
          <p:nvPr/>
        </p:nvSpPr>
        <p:spPr>
          <a:xfrm>
            <a:off x="492898" y="3299282"/>
            <a:ext cx="324840" cy="2797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>
                <a:solidFill>
                  <a:schemeClr val="bg1"/>
                </a:solidFill>
              </a:rPr>
              <a:t>04</a:t>
            </a:r>
          </a:p>
        </p:txBody>
      </p:sp>
      <p:pic>
        <p:nvPicPr>
          <p:cNvPr id="17" name="Picture 4" descr="Пиратский кодекс — Сообщество «Это интересно знать...» на DRIVE2">
            <a:extLst>
              <a:ext uri="{FF2B5EF4-FFF2-40B4-BE49-F238E27FC236}">
                <a16:creationId xmlns:a16="http://schemas.microsoft.com/office/drawing/2014/main" id="{3B7A29D2-A2CC-33F0-A8CC-A95B85F124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7042" y="1105324"/>
            <a:ext cx="3155709" cy="2103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Why Should I Believe the Bible?">
            <a:extLst>
              <a:ext uri="{FF2B5EF4-FFF2-40B4-BE49-F238E27FC236}">
                <a16:creationId xmlns:a16="http://schemas.microsoft.com/office/drawing/2014/main" id="{FB79EEB7-5961-F639-0582-1825CD30C8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7041" y="3482668"/>
            <a:ext cx="3155709" cy="2103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23016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7">
            <a:extLst>
              <a:ext uri="{FF2B5EF4-FFF2-40B4-BE49-F238E27FC236}">
                <a16:creationId xmlns:a16="http://schemas.microsoft.com/office/drawing/2014/main" id="{614212A2-9B28-D0D5-DBD6-BC9BE2D36F15}"/>
              </a:ext>
            </a:extLst>
          </p:cNvPr>
          <p:cNvSpPr/>
          <p:nvPr/>
        </p:nvSpPr>
        <p:spPr>
          <a:xfrm>
            <a:off x="1" y="-1127"/>
            <a:ext cx="12191999" cy="81620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0EBF3617-EDD7-4101-5117-2F38B5F732CD}"/>
              </a:ext>
            </a:extLst>
          </p:cNvPr>
          <p:cNvSpPr txBox="1">
            <a:spLocks/>
          </p:cNvSpPr>
          <p:nvPr/>
        </p:nvSpPr>
        <p:spPr>
          <a:xfrm>
            <a:off x="2374395" y="117212"/>
            <a:ext cx="9474010" cy="5803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36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dirty="0"/>
              <a:t>Отже…</a:t>
            </a:r>
            <a:endParaRPr lang="ru-RU" dirty="0"/>
          </a:p>
        </p:txBody>
      </p:sp>
      <p:grpSp>
        <p:nvGrpSpPr>
          <p:cNvPr id="2" name="Group 3">
            <a:extLst>
              <a:ext uri="{FF2B5EF4-FFF2-40B4-BE49-F238E27FC236}">
                <a16:creationId xmlns:a16="http://schemas.microsoft.com/office/drawing/2014/main" id="{1D5B3724-0038-F049-F0E6-4E1BBCEF2CD9}"/>
              </a:ext>
            </a:extLst>
          </p:cNvPr>
          <p:cNvGrpSpPr/>
          <p:nvPr/>
        </p:nvGrpSpPr>
        <p:grpSpPr>
          <a:xfrm>
            <a:off x="593519" y="2025975"/>
            <a:ext cx="11003386" cy="3674070"/>
            <a:chOff x="1992020" y="5306706"/>
            <a:chExt cx="16842149" cy="5623651"/>
          </a:xfrm>
        </p:grpSpPr>
        <p:sp>
          <p:nvSpPr>
            <p:cNvPr id="20" name="Donut 48">
              <a:extLst>
                <a:ext uri="{FF2B5EF4-FFF2-40B4-BE49-F238E27FC236}">
                  <a16:creationId xmlns:a16="http://schemas.microsoft.com/office/drawing/2014/main" id="{74B9E10B-9760-A659-CFCC-0399D9100B7B}"/>
                </a:ext>
              </a:extLst>
            </p:cNvPr>
            <p:cNvSpPr/>
            <p:nvPr/>
          </p:nvSpPr>
          <p:spPr>
            <a:xfrm>
              <a:off x="13907772" y="5306706"/>
              <a:ext cx="4491494" cy="3102588"/>
            </a:xfrm>
            <a:custGeom>
              <a:avLst/>
              <a:gdLst/>
              <a:ahLst/>
              <a:cxnLst/>
              <a:rect l="l" t="t" r="r" b="b"/>
              <a:pathLst>
                <a:path w="1824052" h="1260000">
                  <a:moveTo>
                    <a:pt x="7071" y="559863"/>
                  </a:moveTo>
                  <a:lnTo>
                    <a:pt x="63532" y="629998"/>
                  </a:lnTo>
                  <a:lnTo>
                    <a:pt x="7070" y="700134"/>
                  </a:lnTo>
                  <a:cubicBezTo>
                    <a:pt x="1323" y="677346"/>
                    <a:pt x="0" y="653828"/>
                    <a:pt x="0" y="630000"/>
                  </a:cubicBezTo>
                  <a:close/>
                  <a:moveTo>
                    <a:pt x="630000" y="0"/>
                  </a:moveTo>
                  <a:cubicBezTo>
                    <a:pt x="948367" y="0"/>
                    <a:pt x="1211578" y="236152"/>
                    <a:pt x="1251253" y="543226"/>
                  </a:cubicBezTo>
                  <a:lnTo>
                    <a:pt x="1571198" y="543226"/>
                  </a:lnTo>
                  <a:lnTo>
                    <a:pt x="1445980" y="387684"/>
                  </a:lnTo>
                  <a:lnTo>
                    <a:pt x="1628978" y="387684"/>
                  </a:lnTo>
                  <a:lnTo>
                    <a:pt x="1824052" y="630000"/>
                  </a:lnTo>
                  <a:lnTo>
                    <a:pt x="1628978" y="872316"/>
                  </a:lnTo>
                  <a:lnTo>
                    <a:pt x="1445980" y="872316"/>
                  </a:lnTo>
                  <a:lnTo>
                    <a:pt x="1566004" y="723226"/>
                  </a:lnTo>
                  <a:lnTo>
                    <a:pt x="1250602" y="723226"/>
                  </a:lnTo>
                  <a:cubicBezTo>
                    <a:pt x="1207884" y="1027148"/>
                    <a:pt x="946135" y="1260000"/>
                    <a:pt x="630000" y="1260000"/>
                  </a:cubicBezTo>
                  <a:cubicBezTo>
                    <a:pt x="398160" y="1260000"/>
                    <a:pt x="195568" y="1134768"/>
                    <a:pt x="88434" y="946939"/>
                  </a:cubicBezTo>
                  <a:lnTo>
                    <a:pt x="224629" y="777761"/>
                  </a:lnTo>
                  <a:cubicBezTo>
                    <a:pt x="283669" y="944377"/>
                    <a:pt x="442988" y="1062949"/>
                    <a:pt x="630000" y="1062949"/>
                  </a:cubicBezTo>
                  <a:cubicBezTo>
                    <a:pt x="869111" y="1062949"/>
                    <a:pt x="1062949" y="869111"/>
                    <a:pt x="1062949" y="630000"/>
                  </a:cubicBezTo>
                  <a:cubicBezTo>
                    <a:pt x="1062949" y="390889"/>
                    <a:pt x="869111" y="197051"/>
                    <a:pt x="630000" y="197051"/>
                  </a:cubicBezTo>
                  <a:cubicBezTo>
                    <a:pt x="442989" y="197051"/>
                    <a:pt x="283671" y="315621"/>
                    <a:pt x="224630" y="482236"/>
                  </a:cubicBezTo>
                  <a:lnTo>
                    <a:pt x="88436" y="313058"/>
                  </a:lnTo>
                  <a:cubicBezTo>
                    <a:pt x="195571" y="125231"/>
                    <a:pt x="398161" y="0"/>
                    <a:pt x="630000" y="0"/>
                  </a:cubicBezTo>
                  <a:close/>
                </a:path>
              </a:pathLst>
            </a:custGeom>
            <a:solidFill>
              <a:srgbClr val="033C5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1" name="Donut 44">
              <a:extLst>
                <a:ext uri="{FF2B5EF4-FFF2-40B4-BE49-F238E27FC236}">
                  <a16:creationId xmlns:a16="http://schemas.microsoft.com/office/drawing/2014/main" id="{6D1F11E0-34F9-ACF8-BB36-DAF62FC81073}"/>
                </a:ext>
              </a:extLst>
            </p:cNvPr>
            <p:cNvSpPr/>
            <p:nvPr/>
          </p:nvSpPr>
          <p:spPr>
            <a:xfrm>
              <a:off x="9943078" y="5306706"/>
              <a:ext cx="4491494" cy="3102588"/>
            </a:xfrm>
            <a:custGeom>
              <a:avLst/>
              <a:gdLst/>
              <a:ahLst/>
              <a:cxnLst/>
              <a:rect l="l" t="t" r="r" b="b"/>
              <a:pathLst>
                <a:path w="1824052" h="1260000">
                  <a:moveTo>
                    <a:pt x="7070" y="559864"/>
                  </a:moveTo>
                  <a:lnTo>
                    <a:pt x="63532" y="629999"/>
                  </a:lnTo>
                  <a:lnTo>
                    <a:pt x="7070" y="700135"/>
                  </a:lnTo>
                  <a:cubicBezTo>
                    <a:pt x="1323" y="677347"/>
                    <a:pt x="0" y="653828"/>
                    <a:pt x="0" y="630000"/>
                  </a:cubicBezTo>
                  <a:close/>
                  <a:moveTo>
                    <a:pt x="630000" y="0"/>
                  </a:moveTo>
                  <a:cubicBezTo>
                    <a:pt x="948367" y="0"/>
                    <a:pt x="1211578" y="236152"/>
                    <a:pt x="1251253" y="543226"/>
                  </a:cubicBezTo>
                  <a:lnTo>
                    <a:pt x="1571198" y="543226"/>
                  </a:lnTo>
                  <a:lnTo>
                    <a:pt x="1445980" y="387684"/>
                  </a:lnTo>
                  <a:lnTo>
                    <a:pt x="1628978" y="387684"/>
                  </a:lnTo>
                  <a:lnTo>
                    <a:pt x="1824052" y="630000"/>
                  </a:lnTo>
                  <a:lnTo>
                    <a:pt x="1628978" y="872316"/>
                  </a:lnTo>
                  <a:lnTo>
                    <a:pt x="1445980" y="872316"/>
                  </a:lnTo>
                  <a:lnTo>
                    <a:pt x="1566004" y="723226"/>
                  </a:lnTo>
                  <a:lnTo>
                    <a:pt x="1250602" y="723226"/>
                  </a:lnTo>
                  <a:cubicBezTo>
                    <a:pt x="1207884" y="1027148"/>
                    <a:pt x="946135" y="1260000"/>
                    <a:pt x="630000" y="1260000"/>
                  </a:cubicBezTo>
                  <a:cubicBezTo>
                    <a:pt x="398160" y="1260000"/>
                    <a:pt x="195569" y="1134769"/>
                    <a:pt x="88434" y="946940"/>
                  </a:cubicBezTo>
                  <a:lnTo>
                    <a:pt x="224630" y="777762"/>
                  </a:lnTo>
                  <a:cubicBezTo>
                    <a:pt x="283669" y="944378"/>
                    <a:pt x="442988" y="1062949"/>
                    <a:pt x="630000" y="1062949"/>
                  </a:cubicBezTo>
                  <a:cubicBezTo>
                    <a:pt x="869111" y="1062949"/>
                    <a:pt x="1062949" y="869111"/>
                    <a:pt x="1062949" y="630000"/>
                  </a:cubicBezTo>
                  <a:cubicBezTo>
                    <a:pt x="1062949" y="390889"/>
                    <a:pt x="869111" y="197051"/>
                    <a:pt x="630000" y="197051"/>
                  </a:cubicBezTo>
                  <a:cubicBezTo>
                    <a:pt x="442989" y="197051"/>
                    <a:pt x="283670" y="315622"/>
                    <a:pt x="224630" y="482237"/>
                  </a:cubicBezTo>
                  <a:lnTo>
                    <a:pt x="88435" y="313059"/>
                  </a:lnTo>
                  <a:cubicBezTo>
                    <a:pt x="195570" y="125231"/>
                    <a:pt x="398161" y="0"/>
                    <a:pt x="63000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2" name="Donut 40">
              <a:extLst>
                <a:ext uri="{FF2B5EF4-FFF2-40B4-BE49-F238E27FC236}">
                  <a16:creationId xmlns:a16="http://schemas.microsoft.com/office/drawing/2014/main" id="{DD93E185-95A4-C2C1-55FD-9334E3EB36CA}"/>
                </a:ext>
              </a:extLst>
            </p:cNvPr>
            <p:cNvSpPr/>
            <p:nvPr/>
          </p:nvSpPr>
          <p:spPr>
            <a:xfrm>
              <a:off x="5978390" y="5306706"/>
              <a:ext cx="4491494" cy="3102587"/>
            </a:xfrm>
            <a:custGeom>
              <a:avLst/>
              <a:gdLst/>
              <a:ahLst/>
              <a:cxnLst/>
              <a:rect l="l" t="t" r="r" b="b"/>
              <a:pathLst>
                <a:path w="1824052" h="1260000">
                  <a:moveTo>
                    <a:pt x="7070" y="559865"/>
                  </a:moveTo>
                  <a:lnTo>
                    <a:pt x="63532" y="630000"/>
                  </a:lnTo>
                  <a:lnTo>
                    <a:pt x="7070" y="700135"/>
                  </a:lnTo>
                  <a:cubicBezTo>
                    <a:pt x="1323" y="677348"/>
                    <a:pt x="0" y="653828"/>
                    <a:pt x="0" y="630000"/>
                  </a:cubicBezTo>
                  <a:close/>
                  <a:moveTo>
                    <a:pt x="630000" y="0"/>
                  </a:moveTo>
                  <a:cubicBezTo>
                    <a:pt x="948367" y="0"/>
                    <a:pt x="1211578" y="236152"/>
                    <a:pt x="1251253" y="543226"/>
                  </a:cubicBezTo>
                  <a:lnTo>
                    <a:pt x="1571198" y="543226"/>
                  </a:lnTo>
                  <a:lnTo>
                    <a:pt x="1445980" y="387684"/>
                  </a:lnTo>
                  <a:lnTo>
                    <a:pt x="1628978" y="387684"/>
                  </a:lnTo>
                  <a:lnTo>
                    <a:pt x="1824052" y="630000"/>
                  </a:lnTo>
                  <a:lnTo>
                    <a:pt x="1628978" y="872316"/>
                  </a:lnTo>
                  <a:lnTo>
                    <a:pt x="1445980" y="872316"/>
                  </a:lnTo>
                  <a:lnTo>
                    <a:pt x="1566003" y="723226"/>
                  </a:lnTo>
                  <a:lnTo>
                    <a:pt x="1250602" y="723226"/>
                  </a:lnTo>
                  <a:cubicBezTo>
                    <a:pt x="1207884" y="1027148"/>
                    <a:pt x="946135" y="1260000"/>
                    <a:pt x="630000" y="1260000"/>
                  </a:cubicBezTo>
                  <a:cubicBezTo>
                    <a:pt x="398160" y="1260000"/>
                    <a:pt x="195569" y="1134769"/>
                    <a:pt x="88435" y="946940"/>
                  </a:cubicBezTo>
                  <a:lnTo>
                    <a:pt x="224630" y="777762"/>
                  </a:lnTo>
                  <a:cubicBezTo>
                    <a:pt x="283670" y="944378"/>
                    <a:pt x="442988" y="1062949"/>
                    <a:pt x="630000" y="1062949"/>
                  </a:cubicBezTo>
                  <a:cubicBezTo>
                    <a:pt x="869111" y="1062949"/>
                    <a:pt x="1062949" y="869111"/>
                    <a:pt x="1062949" y="630000"/>
                  </a:cubicBezTo>
                  <a:cubicBezTo>
                    <a:pt x="1062949" y="390889"/>
                    <a:pt x="869111" y="197051"/>
                    <a:pt x="630000" y="197051"/>
                  </a:cubicBezTo>
                  <a:cubicBezTo>
                    <a:pt x="442988" y="197051"/>
                    <a:pt x="283670" y="315622"/>
                    <a:pt x="224630" y="482238"/>
                  </a:cubicBezTo>
                  <a:lnTo>
                    <a:pt x="88435" y="313060"/>
                  </a:lnTo>
                  <a:cubicBezTo>
                    <a:pt x="195570" y="125231"/>
                    <a:pt x="398160" y="0"/>
                    <a:pt x="630000" y="0"/>
                  </a:cubicBezTo>
                  <a:close/>
                </a:path>
              </a:pathLst>
            </a:custGeom>
            <a:solidFill>
              <a:srgbClr val="043A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3" name="Donut 27">
              <a:extLst>
                <a:ext uri="{FF2B5EF4-FFF2-40B4-BE49-F238E27FC236}">
                  <a16:creationId xmlns:a16="http://schemas.microsoft.com/office/drawing/2014/main" id="{E09A2CB2-85E9-B2ED-C1B0-0C926C107E89}"/>
                </a:ext>
              </a:extLst>
            </p:cNvPr>
            <p:cNvSpPr/>
            <p:nvPr/>
          </p:nvSpPr>
          <p:spPr>
            <a:xfrm>
              <a:off x="2013696" y="5306706"/>
              <a:ext cx="4491494" cy="3102587"/>
            </a:xfrm>
            <a:custGeom>
              <a:avLst/>
              <a:gdLst/>
              <a:ahLst/>
              <a:cxnLst/>
              <a:rect l="l" t="t" r="r" b="b"/>
              <a:pathLst>
                <a:path w="1824052" h="1260000">
                  <a:moveTo>
                    <a:pt x="630000" y="197051"/>
                  </a:moveTo>
                  <a:cubicBezTo>
                    <a:pt x="390889" y="197051"/>
                    <a:pt x="197051" y="390889"/>
                    <a:pt x="197051" y="630000"/>
                  </a:cubicBezTo>
                  <a:cubicBezTo>
                    <a:pt x="197051" y="869111"/>
                    <a:pt x="390889" y="1062949"/>
                    <a:pt x="630000" y="1062949"/>
                  </a:cubicBezTo>
                  <a:cubicBezTo>
                    <a:pt x="869111" y="1062949"/>
                    <a:pt x="1062949" y="869111"/>
                    <a:pt x="1062949" y="630000"/>
                  </a:cubicBezTo>
                  <a:cubicBezTo>
                    <a:pt x="1062949" y="390889"/>
                    <a:pt x="869111" y="197051"/>
                    <a:pt x="630000" y="197051"/>
                  </a:cubicBezTo>
                  <a:close/>
                  <a:moveTo>
                    <a:pt x="630000" y="0"/>
                  </a:moveTo>
                  <a:cubicBezTo>
                    <a:pt x="948367" y="0"/>
                    <a:pt x="1211578" y="236152"/>
                    <a:pt x="1251252" y="543226"/>
                  </a:cubicBezTo>
                  <a:lnTo>
                    <a:pt x="1571198" y="543226"/>
                  </a:lnTo>
                  <a:lnTo>
                    <a:pt x="1445980" y="387684"/>
                  </a:lnTo>
                  <a:lnTo>
                    <a:pt x="1628978" y="387684"/>
                  </a:lnTo>
                  <a:lnTo>
                    <a:pt x="1824052" y="630000"/>
                  </a:lnTo>
                  <a:lnTo>
                    <a:pt x="1628978" y="872316"/>
                  </a:lnTo>
                  <a:lnTo>
                    <a:pt x="1445980" y="872316"/>
                  </a:lnTo>
                  <a:lnTo>
                    <a:pt x="1566003" y="723226"/>
                  </a:lnTo>
                  <a:lnTo>
                    <a:pt x="1250602" y="723226"/>
                  </a:lnTo>
                  <a:cubicBezTo>
                    <a:pt x="1207884" y="1027148"/>
                    <a:pt x="946134" y="1260000"/>
                    <a:pt x="630000" y="1260000"/>
                  </a:cubicBezTo>
                  <a:cubicBezTo>
                    <a:pt x="282061" y="1260000"/>
                    <a:pt x="0" y="977939"/>
                    <a:pt x="0" y="630000"/>
                  </a:cubicBezTo>
                  <a:cubicBezTo>
                    <a:pt x="0" y="282061"/>
                    <a:pt x="282061" y="0"/>
                    <a:pt x="63000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 dirty="0">
                <a:solidFill>
                  <a:srgbClr val="A6B9C7"/>
                </a:solidFill>
              </a:endParaRPr>
            </a:p>
          </p:txBody>
        </p:sp>
        <p:sp>
          <p:nvSpPr>
            <p:cNvPr id="24" name="TextBox 75">
              <a:extLst>
                <a:ext uri="{FF2B5EF4-FFF2-40B4-BE49-F238E27FC236}">
                  <a16:creationId xmlns:a16="http://schemas.microsoft.com/office/drawing/2014/main" id="{43297C01-92C6-9BF8-2603-DB2D978D972C}"/>
                </a:ext>
              </a:extLst>
            </p:cNvPr>
            <p:cNvSpPr txBox="1"/>
            <p:nvPr/>
          </p:nvSpPr>
          <p:spPr>
            <a:xfrm>
              <a:off x="2703051" y="6334781"/>
              <a:ext cx="1838993" cy="8797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uk-UA" sz="2800" b="1" dirty="0">
                  <a:solidFill>
                    <a:srgbClr val="033C5A"/>
                  </a:solidFill>
                  <a:latin typeface="Proxima Nova" panose="02000506030000020004" pitchFamily="2" charset="0"/>
                  <a:ea typeface="Lato" panose="020F0502020204030203" pitchFamily="34" charset="0"/>
                  <a:cs typeface="Poppins SemiBold" pitchFamily="2" charset="77"/>
                </a:rPr>
                <a:t>1</a:t>
              </a:r>
              <a:endParaRPr lang="en-US" sz="2800" b="1" dirty="0">
                <a:solidFill>
                  <a:srgbClr val="033C5A"/>
                </a:solidFill>
                <a:latin typeface="Proxima Nova" panose="02000506030000020004" pitchFamily="2" charset="0"/>
                <a:ea typeface="Lato" panose="020F0502020204030203" pitchFamily="34" charset="0"/>
                <a:cs typeface="Poppins SemiBold" pitchFamily="2" charset="77"/>
              </a:endParaRPr>
            </a:p>
          </p:txBody>
        </p:sp>
        <p:sp>
          <p:nvSpPr>
            <p:cNvPr id="25" name="TextBox 75">
              <a:extLst>
                <a:ext uri="{FF2B5EF4-FFF2-40B4-BE49-F238E27FC236}">
                  <a16:creationId xmlns:a16="http://schemas.microsoft.com/office/drawing/2014/main" id="{514862A9-0AF7-D368-F163-FC8703F23AD9}"/>
                </a:ext>
              </a:extLst>
            </p:cNvPr>
            <p:cNvSpPr txBox="1"/>
            <p:nvPr/>
          </p:nvSpPr>
          <p:spPr>
            <a:xfrm>
              <a:off x="6637770" y="6334780"/>
              <a:ext cx="1838994" cy="1046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uk-UA" sz="2800" b="1">
                  <a:solidFill>
                    <a:srgbClr val="043A59"/>
                  </a:solidFill>
                  <a:latin typeface="Proxima Nova" panose="02000506030000020004" pitchFamily="2" charset="0"/>
                  <a:ea typeface="Lato" panose="020F0502020204030203" pitchFamily="34" charset="0"/>
                  <a:cs typeface="Poppins SemiBold" pitchFamily="2" charset="77"/>
                </a:rPr>
                <a:t>2</a:t>
              </a:r>
              <a:endParaRPr lang="en-US" sz="2800" b="1">
                <a:solidFill>
                  <a:srgbClr val="043A59"/>
                </a:solidFill>
                <a:latin typeface="Proxima Nova" panose="02000506030000020004" pitchFamily="2" charset="0"/>
                <a:ea typeface="Lato" panose="020F0502020204030203" pitchFamily="34" charset="0"/>
                <a:cs typeface="Poppins SemiBold" pitchFamily="2" charset="77"/>
              </a:endParaRPr>
            </a:p>
          </p:txBody>
        </p:sp>
        <p:sp>
          <p:nvSpPr>
            <p:cNvPr id="26" name="TextBox 75">
              <a:extLst>
                <a:ext uri="{FF2B5EF4-FFF2-40B4-BE49-F238E27FC236}">
                  <a16:creationId xmlns:a16="http://schemas.microsoft.com/office/drawing/2014/main" id="{B886A1B7-071A-740C-18A1-FA4B8E3599BD}"/>
                </a:ext>
              </a:extLst>
            </p:cNvPr>
            <p:cNvSpPr txBox="1"/>
            <p:nvPr/>
          </p:nvSpPr>
          <p:spPr>
            <a:xfrm>
              <a:off x="10638737" y="6334781"/>
              <a:ext cx="1838993" cy="8797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uk-UA" sz="2800" b="1" dirty="0">
                  <a:solidFill>
                    <a:srgbClr val="033C5A"/>
                  </a:solidFill>
                  <a:latin typeface="Proxima Nova" panose="02000506030000020004" pitchFamily="2" charset="0"/>
                  <a:ea typeface="Lato" panose="020F0502020204030203" pitchFamily="34" charset="0"/>
                  <a:cs typeface="Poppins SemiBold" pitchFamily="2" charset="77"/>
                </a:rPr>
                <a:t>3</a:t>
              </a:r>
              <a:endParaRPr lang="en-US" sz="2800" b="1" dirty="0">
                <a:solidFill>
                  <a:srgbClr val="033C5A"/>
                </a:solidFill>
                <a:latin typeface="Proxima Nova" panose="02000506030000020004" pitchFamily="2" charset="0"/>
                <a:ea typeface="Lato" panose="020F0502020204030203" pitchFamily="34" charset="0"/>
                <a:cs typeface="Poppins SemiBold" pitchFamily="2" charset="77"/>
              </a:endParaRPr>
            </a:p>
          </p:txBody>
        </p:sp>
        <p:sp>
          <p:nvSpPr>
            <p:cNvPr id="27" name="TextBox 75">
              <a:extLst>
                <a:ext uri="{FF2B5EF4-FFF2-40B4-BE49-F238E27FC236}">
                  <a16:creationId xmlns:a16="http://schemas.microsoft.com/office/drawing/2014/main" id="{9918403A-E317-0A47-BAC1-C8AAAE839876}"/>
                </a:ext>
              </a:extLst>
            </p:cNvPr>
            <p:cNvSpPr txBox="1"/>
            <p:nvPr/>
          </p:nvSpPr>
          <p:spPr>
            <a:xfrm>
              <a:off x="14573456" y="6334781"/>
              <a:ext cx="1838993" cy="8797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uk-UA" sz="2800" b="1">
                  <a:solidFill>
                    <a:srgbClr val="033C5A"/>
                  </a:solidFill>
                  <a:latin typeface="Proxima Nova" panose="02000506030000020004" pitchFamily="2" charset="0"/>
                  <a:ea typeface="Lato" panose="020F0502020204030203" pitchFamily="34" charset="0"/>
                  <a:cs typeface="Poppins SemiBold" pitchFamily="2" charset="77"/>
                </a:rPr>
                <a:t>4</a:t>
              </a:r>
              <a:endParaRPr lang="en-US" sz="2800" b="1">
                <a:solidFill>
                  <a:srgbClr val="033C5A"/>
                </a:solidFill>
                <a:latin typeface="Proxima Nova" panose="02000506030000020004" pitchFamily="2" charset="0"/>
                <a:ea typeface="Lato" panose="020F0502020204030203" pitchFamily="34" charset="0"/>
                <a:cs typeface="Poppins SemiBold" pitchFamily="2" charset="77"/>
              </a:endParaRPr>
            </a:p>
          </p:txBody>
        </p:sp>
        <p:sp>
          <p:nvSpPr>
            <p:cNvPr id="28" name="Forma libre 149">
              <a:extLst>
                <a:ext uri="{FF2B5EF4-FFF2-40B4-BE49-F238E27FC236}">
                  <a16:creationId xmlns:a16="http://schemas.microsoft.com/office/drawing/2014/main" id="{1F7C5482-4E80-4474-42C6-C4B446299B49}"/>
                </a:ext>
              </a:extLst>
            </p:cNvPr>
            <p:cNvSpPr/>
            <p:nvPr/>
          </p:nvSpPr>
          <p:spPr>
            <a:xfrm>
              <a:off x="3547976" y="8598013"/>
              <a:ext cx="11438" cy="907290"/>
            </a:xfrm>
            <a:custGeom>
              <a:avLst/>
              <a:gdLst>
                <a:gd name="connsiteX0" fmla="*/ 232 w 0"/>
                <a:gd name="connsiteY0" fmla="*/ 232 h 89792"/>
                <a:gd name="connsiteX1" fmla="*/ 232 w 0"/>
                <a:gd name="connsiteY1" fmla="*/ 89794 h 89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89792">
                  <a:moveTo>
                    <a:pt x="232" y="232"/>
                  </a:moveTo>
                  <a:lnTo>
                    <a:pt x="232" y="89794"/>
                  </a:lnTo>
                </a:path>
              </a:pathLst>
            </a:custGeom>
            <a:ln w="38100" cap="rnd">
              <a:solidFill>
                <a:schemeClr val="bg1">
                  <a:lumMod val="75000"/>
                </a:schemeClr>
              </a:solidFill>
              <a:prstDash val="sysDot"/>
              <a:round/>
              <a:tailEnd type="oval"/>
            </a:ln>
          </p:spPr>
          <p:txBody>
            <a:bodyPr rtlCol="0" anchor="ctr"/>
            <a:lstStyle/>
            <a:p>
              <a:endParaRPr lang="es-MX" sz="900"/>
            </a:p>
          </p:txBody>
        </p:sp>
        <p:sp>
          <p:nvSpPr>
            <p:cNvPr id="29" name="Forma libre 149">
              <a:extLst>
                <a:ext uri="{FF2B5EF4-FFF2-40B4-BE49-F238E27FC236}">
                  <a16:creationId xmlns:a16="http://schemas.microsoft.com/office/drawing/2014/main" id="{833FB380-C067-FFA7-7FA0-6D1B5834D35D}"/>
                </a:ext>
              </a:extLst>
            </p:cNvPr>
            <p:cNvSpPr/>
            <p:nvPr/>
          </p:nvSpPr>
          <p:spPr>
            <a:xfrm>
              <a:off x="7557268" y="8598014"/>
              <a:ext cx="11438" cy="907289"/>
            </a:xfrm>
            <a:custGeom>
              <a:avLst/>
              <a:gdLst>
                <a:gd name="connsiteX0" fmla="*/ 232 w 0"/>
                <a:gd name="connsiteY0" fmla="*/ 232 h 89792"/>
                <a:gd name="connsiteX1" fmla="*/ 232 w 0"/>
                <a:gd name="connsiteY1" fmla="*/ 89794 h 89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89792">
                  <a:moveTo>
                    <a:pt x="232" y="232"/>
                  </a:moveTo>
                  <a:lnTo>
                    <a:pt x="232" y="89794"/>
                  </a:lnTo>
                </a:path>
              </a:pathLst>
            </a:custGeom>
            <a:ln w="38100" cap="rnd">
              <a:solidFill>
                <a:schemeClr val="bg1">
                  <a:lumMod val="75000"/>
                </a:schemeClr>
              </a:solidFill>
              <a:prstDash val="sysDot"/>
              <a:round/>
              <a:tailEnd type="oval"/>
            </a:ln>
          </p:spPr>
          <p:txBody>
            <a:bodyPr rtlCol="0" anchor="ctr"/>
            <a:lstStyle/>
            <a:p>
              <a:endParaRPr lang="es-MX" sz="900"/>
            </a:p>
          </p:txBody>
        </p:sp>
        <p:sp>
          <p:nvSpPr>
            <p:cNvPr id="30" name="Forma libre 149">
              <a:extLst>
                <a:ext uri="{FF2B5EF4-FFF2-40B4-BE49-F238E27FC236}">
                  <a16:creationId xmlns:a16="http://schemas.microsoft.com/office/drawing/2014/main" id="{FB8DFD79-7CBC-6E73-F953-2B34DC1DF1D9}"/>
                </a:ext>
              </a:extLst>
            </p:cNvPr>
            <p:cNvSpPr/>
            <p:nvPr/>
          </p:nvSpPr>
          <p:spPr>
            <a:xfrm>
              <a:off x="11543114" y="8598014"/>
              <a:ext cx="11438" cy="907289"/>
            </a:xfrm>
            <a:custGeom>
              <a:avLst/>
              <a:gdLst>
                <a:gd name="connsiteX0" fmla="*/ 232 w 0"/>
                <a:gd name="connsiteY0" fmla="*/ 232 h 89792"/>
                <a:gd name="connsiteX1" fmla="*/ 232 w 0"/>
                <a:gd name="connsiteY1" fmla="*/ 89794 h 89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89792">
                  <a:moveTo>
                    <a:pt x="232" y="232"/>
                  </a:moveTo>
                  <a:lnTo>
                    <a:pt x="232" y="89794"/>
                  </a:lnTo>
                </a:path>
              </a:pathLst>
            </a:custGeom>
            <a:ln w="38100" cap="rnd">
              <a:solidFill>
                <a:schemeClr val="bg1">
                  <a:lumMod val="75000"/>
                </a:schemeClr>
              </a:solidFill>
              <a:prstDash val="sysDot"/>
              <a:round/>
              <a:tailEnd type="oval"/>
            </a:ln>
          </p:spPr>
          <p:txBody>
            <a:bodyPr rtlCol="0" anchor="ctr"/>
            <a:lstStyle/>
            <a:p>
              <a:endParaRPr lang="es-MX" sz="900"/>
            </a:p>
          </p:txBody>
        </p:sp>
        <p:sp>
          <p:nvSpPr>
            <p:cNvPr id="31" name="Forma libre 149">
              <a:extLst>
                <a:ext uri="{FF2B5EF4-FFF2-40B4-BE49-F238E27FC236}">
                  <a16:creationId xmlns:a16="http://schemas.microsoft.com/office/drawing/2014/main" id="{E4E48C36-380A-C440-A8B9-486A2C11EB09}"/>
                </a:ext>
              </a:extLst>
            </p:cNvPr>
            <p:cNvSpPr/>
            <p:nvPr/>
          </p:nvSpPr>
          <p:spPr>
            <a:xfrm>
              <a:off x="15505514" y="8598014"/>
              <a:ext cx="11438" cy="907289"/>
            </a:xfrm>
            <a:custGeom>
              <a:avLst/>
              <a:gdLst>
                <a:gd name="connsiteX0" fmla="*/ 232 w 0"/>
                <a:gd name="connsiteY0" fmla="*/ 232 h 89792"/>
                <a:gd name="connsiteX1" fmla="*/ 232 w 0"/>
                <a:gd name="connsiteY1" fmla="*/ 89794 h 89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89792">
                  <a:moveTo>
                    <a:pt x="232" y="232"/>
                  </a:moveTo>
                  <a:lnTo>
                    <a:pt x="232" y="89794"/>
                  </a:lnTo>
                </a:path>
              </a:pathLst>
            </a:custGeom>
            <a:ln w="38100" cap="rnd">
              <a:solidFill>
                <a:schemeClr val="bg1">
                  <a:lumMod val="75000"/>
                </a:schemeClr>
              </a:solidFill>
              <a:prstDash val="sysDot"/>
              <a:round/>
              <a:tailEnd type="oval"/>
            </a:ln>
          </p:spPr>
          <p:txBody>
            <a:bodyPr rtlCol="0" anchor="ctr"/>
            <a:lstStyle/>
            <a:p>
              <a:endParaRPr lang="es-MX" sz="900"/>
            </a:p>
          </p:txBody>
        </p:sp>
        <p:sp>
          <p:nvSpPr>
            <p:cNvPr id="32" name="TextBox 21">
              <a:extLst>
                <a:ext uri="{FF2B5EF4-FFF2-40B4-BE49-F238E27FC236}">
                  <a16:creationId xmlns:a16="http://schemas.microsoft.com/office/drawing/2014/main" id="{309E4A88-F6AA-EDC9-1238-42477E7DD9CD}"/>
                </a:ext>
              </a:extLst>
            </p:cNvPr>
            <p:cNvSpPr txBox="1"/>
            <p:nvPr/>
          </p:nvSpPr>
          <p:spPr>
            <a:xfrm>
              <a:off x="1992020" y="9686971"/>
              <a:ext cx="3129960" cy="5182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b="1" dirty="0">
                  <a:solidFill>
                    <a:srgbClr val="289392"/>
                  </a:solidFill>
                  <a:ea typeface="Arial Unicode MS" pitchFamily="34" charset="-128"/>
                </a:rPr>
                <a:t>1.Це законно</a:t>
              </a:r>
              <a:r>
                <a:rPr lang="en-US" sz="1600" b="1" dirty="0">
                  <a:solidFill>
                    <a:srgbClr val="289392"/>
                  </a:solidFill>
                  <a:ea typeface="Arial Unicode MS" pitchFamily="34" charset="-128"/>
                </a:rPr>
                <a:t>?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4BFB5FA-91A9-5311-EFD5-5DA0B88AF44D}"/>
                </a:ext>
              </a:extLst>
            </p:cNvPr>
            <p:cNvSpPr txBox="1"/>
            <p:nvPr/>
          </p:nvSpPr>
          <p:spPr>
            <a:xfrm>
              <a:off x="6231972" y="9658406"/>
              <a:ext cx="3378775" cy="12719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1600" b="1" dirty="0">
                  <a:solidFill>
                    <a:srgbClr val="289392"/>
                  </a:solidFill>
                  <a:ea typeface="Arial Unicode MS" pitchFamily="34" charset="-128"/>
                </a:rPr>
                <a:t>2. Це відповідає прописаним стандартам?</a:t>
              </a:r>
            </a:p>
          </p:txBody>
        </p:sp>
        <p:sp>
          <p:nvSpPr>
            <p:cNvPr id="34" name="TextBox 21">
              <a:extLst>
                <a:ext uri="{FF2B5EF4-FFF2-40B4-BE49-F238E27FC236}">
                  <a16:creationId xmlns:a16="http://schemas.microsoft.com/office/drawing/2014/main" id="{DA9236D1-1AAD-358A-5707-E60761A90B14}"/>
                </a:ext>
              </a:extLst>
            </p:cNvPr>
            <p:cNvSpPr txBox="1"/>
            <p:nvPr/>
          </p:nvSpPr>
          <p:spPr>
            <a:xfrm>
              <a:off x="9989573" y="9651177"/>
              <a:ext cx="3129960" cy="8950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1600" b="1">
                  <a:solidFill>
                    <a:srgbClr val="289392"/>
                  </a:solidFill>
                  <a:ea typeface="Arial Unicode MS" pitchFamily="34" charset="-128"/>
                </a:rPr>
                <a:t>3. </a:t>
              </a:r>
              <a:r>
                <a:rPr lang="uk-UA" sz="1600" b="1" dirty="0">
                  <a:solidFill>
                    <a:srgbClr val="289392"/>
                  </a:solidFill>
                  <a:ea typeface="Arial Unicode MS" pitchFamily="34" charset="-128"/>
                </a:rPr>
                <a:t>Це відповідає цінностям компанії? </a:t>
              </a:r>
            </a:p>
          </p:txBody>
        </p:sp>
        <p:sp>
          <p:nvSpPr>
            <p:cNvPr id="35" name="TextBox 21">
              <a:extLst>
                <a:ext uri="{FF2B5EF4-FFF2-40B4-BE49-F238E27FC236}">
                  <a16:creationId xmlns:a16="http://schemas.microsoft.com/office/drawing/2014/main" id="{A5389B22-EEB9-3705-DA01-E0EA41C0D0A4}"/>
                </a:ext>
              </a:extLst>
            </p:cNvPr>
            <p:cNvSpPr txBox="1"/>
            <p:nvPr/>
          </p:nvSpPr>
          <p:spPr>
            <a:xfrm>
              <a:off x="13948123" y="9622612"/>
              <a:ext cx="4886046" cy="8950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1600" b="1" dirty="0">
                  <a:solidFill>
                    <a:srgbClr val="289392"/>
                  </a:solidFill>
                  <a:ea typeface="Arial Unicode MS" pitchFamily="34" charset="-128"/>
                </a:rPr>
                <a:t>4. Чи буде вам комфортно, якщо завтра про це напишуть у FB?</a:t>
              </a: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5A430F8D-1ABF-342C-CF0C-D9077274BFCC}"/>
              </a:ext>
            </a:extLst>
          </p:cNvPr>
          <p:cNvSpPr txBox="1"/>
          <p:nvPr/>
        </p:nvSpPr>
        <p:spPr>
          <a:xfrm>
            <a:off x="593519" y="5226264"/>
            <a:ext cx="2293088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3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/>
              </a:rPr>
              <a:t>Якщо вам здається, що ваші дії можуть бути незаконними – не робіть цього. </a:t>
            </a:r>
          </a:p>
          <a:p>
            <a:r>
              <a:rPr lang="uk-UA" sz="13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/>
              </a:rPr>
              <a:t>Якщо вам потрібно більше розуміння щодо законності – зверніться до юриста чи експерта з комплаєнсу.</a:t>
            </a:r>
            <a:endParaRPr lang="en-US" sz="1300" dirty="0">
              <a:solidFill>
                <a:schemeClr val="tx1">
                  <a:lumMod val="95000"/>
                  <a:lumOff val="5000"/>
                </a:schemeClr>
              </a:solidFill>
              <a:cs typeface="Times New Roman"/>
            </a:endParaRPr>
          </a:p>
        </p:txBody>
      </p:sp>
      <p:pic>
        <p:nvPicPr>
          <p:cNvPr id="37" name="Picture 2">
            <a:extLst>
              <a:ext uri="{FF2B5EF4-FFF2-40B4-BE49-F238E27FC236}">
                <a16:creationId xmlns:a16="http://schemas.microsoft.com/office/drawing/2014/main" id="{D215E061-D3B0-1CF0-E3CA-ACF92081D8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7738" y="2507587"/>
            <a:ext cx="641553" cy="954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F936D491-D6B4-CA3E-E9B3-DBA880A1B62C}"/>
              </a:ext>
            </a:extLst>
          </p:cNvPr>
          <p:cNvSpPr txBox="1"/>
          <p:nvPr/>
        </p:nvSpPr>
        <p:spPr>
          <a:xfrm>
            <a:off x="3363583" y="5675893"/>
            <a:ext cx="2104858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13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/>
              </a:rPr>
              <a:t>Якщо ваші дії не відповідають стандартам компанії – не робіть цього.</a:t>
            </a:r>
            <a:endParaRPr lang="ru-RU" sz="1300" dirty="0">
              <a:solidFill>
                <a:schemeClr val="tx1">
                  <a:lumMod val="95000"/>
                  <a:lumOff val="5000"/>
                </a:schemeClr>
              </a:solidFill>
              <a:cs typeface="Times New Roman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CCADA85-2F3B-54BF-87A7-0E34CEE7577E}"/>
              </a:ext>
            </a:extLst>
          </p:cNvPr>
          <p:cNvSpPr txBox="1"/>
          <p:nvPr/>
        </p:nvSpPr>
        <p:spPr>
          <a:xfrm>
            <a:off x="595095" y="1153171"/>
            <a:ext cx="108820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33C5A"/>
                </a:solidFill>
                <a:latin typeface="Arial" panose="020B0604020202020204" pitchFamily="34" charset="0"/>
                <a:ea typeface="DIN Alternate" charset="0"/>
                <a:cs typeface="Arial" panose="020B0604020202020204" pitchFamily="34" charset="0"/>
              </a:rPr>
              <a:t>НА ВСІ 4 ПИТАННЯ ПОТРІБНО ДАТИ ВІДПОВІДЬ </a:t>
            </a:r>
            <a:r>
              <a:rPr lang="en-US" b="1" dirty="0">
                <a:solidFill>
                  <a:srgbClr val="033C5A"/>
                </a:solidFill>
                <a:latin typeface="Arial" panose="020B0604020202020204" pitchFamily="34" charset="0"/>
                <a:ea typeface="DIN Alternate" charset="0"/>
                <a:cs typeface="Arial" panose="020B0604020202020204" pitchFamily="34" charset="0"/>
              </a:rPr>
              <a:t>“</a:t>
            </a:r>
            <a:r>
              <a:rPr lang="ru-RU" b="1" dirty="0">
                <a:solidFill>
                  <a:srgbClr val="033C5A"/>
                </a:solidFill>
                <a:latin typeface="Arial" panose="020B0604020202020204" pitchFamily="34" charset="0"/>
                <a:ea typeface="DIN Alternate" charset="0"/>
                <a:cs typeface="Arial" panose="020B0604020202020204" pitchFamily="34" charset="0"/>
              </a:rPr>
              <a:t>ТАК</a:t>
            </a:r>
            <a:r>
              <a:rPr lang="en-US" b="1" dirty="0">
                <a:solidFill>
                  <a:srgbClr val="033C5A"/>
                </a:solidFill>
                <a:latin typeface="Arial" panose="020B0604020202020204" pitchFamily="34" charset="0"/>
                <a:ea typeface="DIN Alternate" charset="0"/>
                <a:cs typeface="Arial" panose="020B0604020202020204" pitchFamily="34" charset="0"/>
              </a:rPr>
              <a:t>”</a:t>
            </a:r>
            <a:r>
              <a:rPr lang="ru-RU" b="1" dirty="0">
                <a:solidFill>
                  <a:srgbClr val="033C5A"/>
                </a:solidFill>
                <a:latin typeface="Arial" panose="020B0604020202020204" pitchFamily="34" charset="0"/>
                <a:ea typeface="DIN Alternate" charset="0"/>
                <a:cs typeface="Arial" panose="020B0604020202020204" pitchFamily="34" charset="0"/>
              </a:rPr>
              <a:t>, ЩОБ ПЕРЕСВІДЧИТИСЬ, ЩО ВАШІ ДІЇ ВІДПОВІДАЮТЬ ЕТИЧНИМ СТАНДАРТАМ</a:t>
            </a:r>
            <a:endParaRPr lang="en-US" b="1" dirty="0">
              <a:solidFill>
                <a:srgbClr val="033C5A"/>
              </a:solidFill>
              <a:latin typeface="Arial" panose="020B0604020202020204" pitchFamily="34" charset="0"/>
              <a:ea typeface="DIN Alternate" charset="0"/>
              <a:cs typeface="Arial" panose="020B0604020202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E3880AF-7E35-173A-AD12-1AB32E91E645}"/>
              </a:ext>
            </a:extLst>
          </p:cNvPr>
          <p:cNvSpPr txBox="1"/>
          <p:nvPr/>
        </p:nvSpPr>
        <p:spPr>
          <a:xfrm>
            <a:off x="5806960" y="5647903"/>
            <a:ext cx="183541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13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/>
              </a:rPr>
              <a:t>Завжди аналізуйте ваші дії на предмет співпадіння з цінностями компанії.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A0591EB-4124-3F4A-0379-2485D28F15AE}"/>
              </a:ext>
            </a:extLst>
          </p:cNvPr>
          <p:cNvSpPr txBox="1"/>
          <p:nvPr/>
        </p:nvSpPr>
        <p:spPr>
          <a:xfrm>
            <a:off x="8404732" y="5610578"/>
            <a:ext cx="301167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13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/>
              </a:rPr>
              <a:t>Завжди аналізуйте, діяли б ви так само, якщо б про ваші пригоди завтра стало відомо у соцмережах (чи ще страшніше -  дізналась ваша мама </a:t>
            </a:r>
            <a:r>
              <a:rPr lang="uk-UA" sz="13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/>
                <a:sym typeface="Wingdings" panose="05000000000000000000" pitchFamily="2" charset="2"/>
              </a:rPr>
              <a:t></a:t>
            </a:r>
            <a:r>
              <a:rPr lang="uk-UA" sz="1300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/>
              </a:rPr>
              <a:t>).</a:t>
            </a:r>
          </a:p>
        </p:txBody>
      </p:sp>
      <p:pic>
        <p:nvPicPr>
          <p:cNvPr id="42" name="Picture 8">
            <a:extLst>
              <a:ext uri="{FF2B5EF4-FFF2-40B4-BE49-F238E27FC236}">
                <a16:creationId xmlns:a16="http://schemas.microsoft.com/office/drawing/2014/main" id="{E821E454-F130-D30B-B9D6-456070305A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1954" y="2500461"/>
            <a:ext cx="658876" cy="919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4">
            <a:extLst>
              <a:ext uri="{FF2B5EF4-FFF2-40B4-BE49-F238E27FC236}">
                <a16:creationId xmlns:a16="http://schemas.microsoft.com/office/drawing/2014/main" id="{A681148A-3F3F-5121-5175-A89ABD3DC6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7228" y="2515607"/>
            <a:ext cx="711420" cy="953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5">
            <a:extLst>
              <a:ext uri="{FF2B5EF4-FFF2-40B4-BE49-F238E27FC236}">
                <a16:creationId xmlns:a16="http://schemas.microsoft.com/office/drawing/2014/main" id="{D7C78293-9EF5-23A2-CB9C-732D4042F2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1505" y="2592168"/>
            <a:ext cx="645001" cy="827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18834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1135</TotalTime>
  <Words>991</Words>
  <Application>Microsoft Office PowerPoint</Application>
  <PresentationFormat>Широкий екран</PresentationFormat>
  <Paragraphs>126</Paragraphs>
  <Slides>9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9</vt:i4>
      </vt:variant>
    </vt:vector>
  </HeadingPairs>
  <TitlesOfParts>
    <vt:vector size="17" baseType="lpstr">
      <vt:lpstr>Arial</vt:lpstr>
      <vt:lpstr>Arial </vt:lpstr>
      <vt:lpstr>Arial Black</vt:lpstr>
      <vt:lpstr>Calibri</vt:lpstr>
      <vt:lpstr>Calibri Light</vt:lpstr>
      <vt:lpstr>Proxima Nova</vt:lpstr>
      <vt:lpstr>RobotoRegular</vt:lpstr>
      <vt:lpstr>Тема Office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Shtoiko Maryna</dc:creator>
  <cp:lastModifiedBy>Алтуніна Анастасія</cp:lastModifiedBy>
  <cp:revision>38</cp:revision>
  <dcterms:created xsi:type="dcterms:W3CDTF">2023-06-20T18:42:10Z</dcterms:created>
  <dcterms:modified xsi:type="dcterms:W3CDTF">2023-12-12T13:10:26Z</dcterms:modified>
</cp:coreProperties>
</file>