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5"/>
  </p:notesMasterIdLst>
  <p:sldIdLst>
    <p:sldId id="256" r:id="rId5"/>
    <p:sldId id="264" r:id="rId6"/>
    <p:sldId id="288" r:id="rId7"/>
    <p:sldId id="266" r:id="rId8"/>
    <p:sldId id="277" r:id="rId9"/>
    <p:sldId id="260" r:id="rId10"/>
    <p:sldId id="275" r:id="rId11"/>
    <p:sldId id="278" r:id="rId12"/>
    <p:sldId id="262" r:id="rId13"/>
    <p:sldId id="265" r:id="rId14"/>
  </p:sldIdLst>
  <p:sldSz cx="12242800" cy="6845300"/>
  <p:notesSz cx="9944100" cy="6805613"/>
  <p:defaultTextStyle>
    <a:defPPr>
      <a:defRPr lang="x-non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E1EF109-4EEF-711A-0F75-7D07E0AB9E20}" name="bob namar" initials="bn" userId="34890938efa6e7ff"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Богушева Олена" initials="БО" lastIdx="6" clrIdx="6">
    <p:extLst>
      <p:ext uri="{19B8F6BF-5375-455C-9EA6-DF929625EA0E}">
        <p15:presenceInfo xmlns:p15="http://schemas.microsoft.com/office/powerpoint/2012/main" userId="S::el.bogusheva@kernel.ua::005db0ee-98c3-4a88-b668-aac86dd3b4f1" providerId="AD"/>
      </p:ext>
    </p:extLst>
  </p:cmAuthor>
  <p:cmAuthor id="1" name="Косенюк Андрій" initials="КА" lastIdx="7" clrIdx="0"/>
  <p:cmAuthor id="8" name="Olena Dubovska" initials="OD" lastIdx="2" clrIdx="7">
    <p:extLst>
      <p:ext uri="{19B8F6BF-5375-455C-9EA6-DF929625EA0E}">
        <p15:presenceInfo xmlns:p15="http://schemas.microsoft.com/office/powerpoint/2012/main" userId="S::o.dubovska@kernel.ua::8d7ffd46-4c53-4d3e-b113-9d23627d1e02" providerId="AD"/>
      </p:ext>
    </p:extLst>
  </p:cmAuthor>
  <p:cmAuthor id="2" name="Швець Олена" initials="ШО" lastIdx="6" clrIdx="1"/>
  <p:cmAuthor id="3" name="Абдельмотті Ольга" initials="АО" lastIdx="27" clrIdx="2"/>
  <p:cmAuthor id="4" name="Борзенко Ольга" initials="БО" lastIdx="10" clrIdx="3"/>
  <p:cmAuthor id="5" name="Карташев Роман" initials="КР" lastIdx="4" clrIdx="4"/>
  <p:cmAuthor id="6" name="Меркулова Неля" initials="МН" lastIdx="4" clrIdx="5">
    <p:extLst>
      <p:ext uri="{19B8F6BF-5375-455C-9EA6-DF929625EA0E}">
        <p15:presenceInfo xmlns:p15="http://schemas.microsoft.com/office/powerpoint/2012/main" userId="S::n.merkulova@kernel.ua::76532331-a7da-4d7d-805f-773624f1906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3185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3" d="100"/>
          <a:sy n="63" d="100"/>
        </p:scale>
        <p:origin x="768" y="44"/>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1"/>
            <a:ext cx="4308952" cy="341313"/>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5631973" y="1"/>
            <a:ext cx="4310539" cy="341313"/>
          </a:xfrm>
          <a:prstGeom prst="rect">
            <a:avLst/>
          </a:prstGeom>
        </p:spPr>
        <p:txBody>
          <a:bodyPr vert="horz" lIns="91440" tIns="45720" rIns="91440" bIns="45720" rtlCol="0"/>
          <a:lstStyle>
            <a:lvl1pPr algn="r">
              <a:defRPr sz="1200"/>
            </a:lvl1pPr>
          </a:lstStyle>
          <a:p>
            <a:fld id="{82952B04-FDAE-5F4D-A983-F971EFFAFDD0}" type="datetimeFigureOut">
              <a:rPr lang="ru-RU" smtClean="0"/>
              <a:t>17.03.2023</a:t>
            </a:fld>
            <a:endParaRPr lang="ru-RU"/>
          </a:p>
        </p:txBody>
      </p:sp>
      <p:sp>
        <p:nvSpPr>
          <p:cNvPr id="4" name="Образ слайда 3"/>
          <p:cNvSpPr>
            <a:spLocks noGrp="1" noRot="1" noChangeAspect="1"/>
          </p:cNvSpPr>
          <p:nvPr>
            <p:ph type="sldImg" idx="2"/>
          </p:nvPr>
        </p:nvSpPr>
        <p:spPr>
          <a:xfrm>
            <a:off x="2917825" y="850900"/>
            <a:ext cx="4108450" cy="2297113"/>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994253" y="3275014"/>
            <a:ext cx="7955597" cy="26797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6464300"/>
            <a:ext cx="4308952" cy="341313"/>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5631973" y="6464300"/>
            <a:ext cx="4310539" cy="341313"/>
          </a:xfrm>
          <a:prstGeom prst="rect">
            <a:avLst/>
          </a:prstGeom>
        </p:spPr>
        <p:txBody>
          <a:bodyPr vert="horz" lIns="91440" tIns="45720" rIns="91440" bIns="45720" rtlCol="0" anchor="b"/>
          <a:lstStyle>
            <a:lvl1pPr algn="r">
              <a:defRPr sz="1200"/>
            </a:lvl1pPr>
          </a:lstStyle>
          <a:p>
            <a:fld id="{E433E2A6-AA8B-6049-BD9F-A354C72568DD}" type="slidenum">
              <a:rPr lang="ru-RU" smtClean="0"/>
              <a:t>‹№›</a:t>
            </a:fld>
            <a:endParaRPr lang="ru-RU"/>
          </a:p>
        </p:txBody>
      </p:sp>
    </p:spTree>
    <p:extLst>
      <p:ext uri="{BB962C8B-B14F-4D97-AF65-F5344CB8AC3E}">
        <p14:creationId xmlns:p14="http://schemas.microsoft.com/office/powerpoint/2010/main" val="2261841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UA"/>
          </a:p>
        </p:txBody>
      </p:sp>
      <p:sp>
        <p:nvSpPr>
          <p:cNvPr id="4" name="Номер слайда 3"/>
          <p:cNvSpPr>
            <a:spLocks noGrp="1"/>
          </p:cNvSpPr>
          <p:nvPr>
            <p:ph type="sldNum" sz="quarter" idx="5"/>
          </p:nvPr>
        </p:nvSpPr>
        <p:spPr/>
        <p:txBody>
          <a:bodyPr/>
          <a:lstStyle/>
          <a:p>
            <a:fld id="{E433E2A6-AA8B-6049-BD9F-A354C72568DD}" type="slidenum">
              <a:rPr lang="ru-RU" smtClean="0"/>
              <a:t>3</a:t>
            </a:fld>
            <a:endParaRPr lang="ru-RU"/>
          </a:p>
        </p:txBody>
      </p:sp>
    </p:spTree>
    <p:extLst>
      <p:ext uri="{BB962C8B-B14F-4D97-AF65-F5344CB8AC3E}">
        <p14:creationId xmlns:p14="http://schemas.microsoft.com/office/powerpoint/2010/main" val="6523942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8210" y="2122043"/>
            <a:ext cx="10406380" cy="1437513"/>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36420" y="3833368"/>
            <a:ext cx="8569960" cy="1711325"/>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807330CA-3E37-48E6-9EA4-72DDAC37B386}" type="datetime1">
              <a:rPr lang="en-US" smtClean="0"/>
              <a:t>3/17/2023</a:t>
            </a:fld>
            <a:endParaRPr lang="en-US"/>
          </a:p>
        </p:txBody>
      </p:sp>
      <p:sp>
        <p:nvSpPr>
          <p:cNvPr id="6" name="Holder 6"/>
          <p:cNvSpPr>
            <a:spLocks noGrp="1"/>
          </p:cNvSpPr>
          <p:nvPr>
            <p:ph type="sldNum" sz="quarter" idx="7"/>
          </p:nvPr>
        </p:nvSpPr>
        <p:spPr/>
        <p:txBody>
          <a:bodyPr lIns="0" tIns="0" rIns="0" bIns="0"/>
          <a:lstStyle>
            <a:lvl1pPr>
              <a:defRPr sz="800" b="0" i="0">
                <a:solidFill>
                  <a:srgbClr val="231F20"/>
                </a:solidFill>
                <a:latin typeface="HelveticaNeueLT Std"/>
                <a:cs typeface="HelveticaNeueLT Std"/>
              </a:defRPr>
            </a:lvl1pPr>
          </a:lstStyle>
          <a:p>
            <a:pPr marL="25400">
              <a:lnSpc>
                <a:spcPct val="100000"/>
              </a:lnSpc>
              <a:spcBef>
                <a:spcPts val="60"/>
              </a:spcBef>
            </a:pPr>
            <a:fld id="{81D60167-4931-47E6-BA6A-407CBD079E47}" type="slidenum">
              <a:r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rgbClr val="79848D"/>
                </a:solidFill>
                <a:latin typeface="HelveticaNeueLT Std"/>
                <a:cs typeface="HelveticaNeueLT Std"/>
              </a:defRPr>
            </a:lvl1pPr>
          </a:lstStyle>
          <a:p>
            <a:endParaRPr/>
          </a:p>
        </p:txBody>
      </p:sp>
      <p:sp>
        <p:nvSpPr>
          <p:cNvPr id="3" name="Holder 3"/>
          <p:cNvSpPr>
            <a:spLocks noGrp="1"/>
          </p:cNvSpPr>
          <p:nvPr>
            <p:ph type="body" idx="1"/>
          </p:nvPr>
        </p:nvSpPr>
        <p:spPr/>
        <p:txBody>
          <a:bodyPr lIns="0" tIns="0" rIns="0" bIns="0"/>
          <a:lstStyle>
            <a:lvl1pPr>
              <a:defRPr sz="1700" b="0" i="0">
                <a:solidFill>
                  <a:srgbClr val="231F20"/>
                </a:solidFill>
                <a:latin typeface="Roboto"/>
                <a:cs typeface="Roboto"/>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8E190540-CF51-47B0-B802-8EA754A2B971}" type="datetime1">
              <a:rPr lang="en-US" smtClean="0"/>
              <a:t>3/17/2023</a:t>
            </a:fld>
            <a:endParaRPr lang="en-US"/>
          </a:p>
        </p:txBody>
      </p:sp>
      <p:sp>
        <p:nvSpPr>
          <p:cNvPr id="6" name="Holder 6"/>
          <p:cNvSpPr>
            <a:spLocks noGrp="1"/>
          </p:cNvSpPr>
          <p:nvPr>
            <p:ph type="sldNum" sz="quarter" idx="7"/>
          </p:nvPr>
        </p:nvSpPr>
        <p:spPr/>
        <p:txBody>
          <a:bodyPr lIns="0" tIns="0" rIns="0" bIns="0"/>
          <a:lstStyle>
            <a:lvl1pPr>
              <a:defRPr sz="800" b="0" i="0">
                <a:solidFill>
                  <a:srgbClr val="231F20"/>
                </a:solidFill>
                <a:latin typeface="HelveticaNeueLT Std"/>
                <a:cs typeface="HelveticaNeueLT Std"/>
              </a:defRPr>
            </a:lvl1pPr>
          </a:lstStyle>
          <a:p>
            <a:pPr marL="25400">
              <a:lnSpc>
                <a:spcPct val="100000"/>
              </a:lnSpc>
              <a:spcBef>
                <a:spcPts val="60"/>
              </a:spcBef>
            </a:pPr>
            <a:fld id="{81D60167-4931-47E6-BA6A-407CBD079E47}" type="slidenum">
              <a:r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rgbClr val="79848D"/>
                </a:solidFill>
                <a:latin typeface="HelveticaNeueLT Std"/>
                <a:cs typeface="HelveticaNeueLT Std"/>
              </a:defRPr>
            </a:lvl1pPr>
          </a:lstStyle>
          <a:p>
            <a:endParaRPr/>
          </a:p>
        </p:txBody>
      </p:sp>
      <p:sp>
        <p:nvSpPr>
          <p:cNvPr id="3" name="Holder 3"/>
          <p:cNvSpPr>
            <a:spLocks noGrp="1"/>
          </p:cNvSpPr>
          <p:nvPr>
            <p:ph sz="half" idx="2"/>
          </p:nvPr>
        </p:nvSpPr>
        <p:spPr>
          <a:xfrm>
            <a:off x="612140" y="1574419"/>
            <a:ext cx="5325618" cy="4517898"/>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305042" y="1574419"/>
            <a:ext cx="5325618" cy="4517898"/>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EC268FB6-3CF9-4E9D-9515-4B70B74F8248}" type="datetime1">
              <a:rPr lang="en-US" smtClean="0"/>
              <a:t>3/17/2023</a:t>
            </a:fld>
            <a:endParaRPr lang="en-US"/>
          </a:p>
        </p:txBody>
      </p:sp>
      <p:sp>
        <p:nvSpPr>
          <p:cNvPr id="7" name="Holder 7"/>
          <p:cNvSpPr>
            <a:spLocks noGrp="1"/>
          </p:cNvSpPr>
          <p:nvPr>
            <p:ph type="sldNum" sz="quarter" idx="7"/>
          </p:nvPr>
        </p:nvSpPr>
        <p:spPr/>
        <p:txBody>
          <a:bodyPr lIns="0" tIns="0" rIns="0" bIns="0"/>
          <a:lstStyle>
            <a:lvl1pPr>
              <a:defRPr sz="800" b="0" i="0">
                <a:solidFill>
                  <a:srgbClr val="231F20"/>
                </a:solidFill>
                <a:latin typeface="HelveticaNeueLT Std"/>
                <a:cs typeface="HelveticaNeueLT Std"/>
              </a:defRPr>
            </a:lvl1pPr>
          </a:lstStyle>
          <a:p>
            <a:pPr marL="25400">
              <a:lnSpc>
                <a:spcPct val="100000"/>
              </a:lnSpc>
              <a:spcBef>
                <a:spcPts val="60"/>
              </a:spcBef>
            </a:pPr>
            <a:fld id="{81D60167-4931-47E6-BA6A-407CBD079E47}" type="slidenum">
              <a:r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rgbClr val="79848D"/>
                </a:solidFill>
                <a:latin typeface="HelveticaNeueLT Std"/>
                <a:cs typeface="HelveticaNeueLT Std"/>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21FB90AD-7103-4795-BF63-59257707D2CB}" type="datetime1">
              <a:rPr lang="en-US" smtClean="0"/>
              <a:t>3/17/2023</a:t>
            </a:fld>
            <a:endParaRPr lang="en-US"/>
          </a:p>
        </p:txBody>
      </p:sp>
      <p:sp>
        <p:nvSpPr>
          <p:cNvPr id="5" name="Holder 5"/>
          <p:cNvSpPr>
            <a:spLocks noGrp="1"/>
          </p:cNvSpPr>
          <p:nvPr>
            <p:ph type="sldNum" sz="quarter" idx="7"/>
          </p:nvPr>
        </p:nvSpPr>
        <p:spPr/>
        <p:txBody>
          <a:bodyPr lIns="0" tIns="0" rIns="0" bIns="0"/>
          <a:lstStyle>
            <a:lvl1pPr>
              <a:defRPr sz="800" b="0" i="0">
                <a:solidFill>
                  <a:srgbClr val="231F20"/>
                </a:solidFill>
                <a:latin typeface="HelveticaNeueLT Std"/>
                <a:cs typeface="HelveticaNeueLT Std"/>
              </a:defRPr>
            </a:lvl1pPr>
          </a:lstStyle>
          <a:p>
            <a:pPr marL="25400">
              <a:lnSpc>
                <a:spcPct val="100000"/>
              </a:lnSpc>
              <a:spcBef>
                <a:spcPts val="60"/>
              </a:spcBef>
            </a:pPr>
            <a:fld id="{81D60167-4931-47E6-BA6A-407CBD079E47}" type="slidenum">
              <a:r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336853C6-02D4-475C-AFF4-41CE1FC881EA}" type="datetime1">
              <a:rPr lang="en-US" smtClean="0"/>
              <a:t>3/17/2023</a:t>
            </a:fld>
            <a:endParaRPr lang="en-US"/>
          </a:p>
        </p:txBody>
      </p:sp>
      <p:sp>
        <p:nvSpPr>
          <p:cNvPr id="4" name="Holder 4"/>
          <p:cNvSpPr>
            <a:spLocks noGrp="1"/>
          </p:cNvSpPr>
          <p:nvPr>
            <p:ph type="sldNum" sz="quarter" idx="7"/>
          </p:nvPr>
        </p:nvSpPr>
        <p:spPr/>
        <p:txBody>
          <a:bodyPr lIns="0" tIns="0" rIns="0" bIns="0"/>
          <a:lstStyle>
            <a:lvl1pPr>
              <a:defRPr sz="800" b="0" i="0">
                <a:solidFill>
                  <a:srgbClr val="231F20"/>
                </a:solidFill>
                <a:latin typeface="HelveticaNeueLT Std"/>
                <a:cs typeface="HelveticaNeueLT Std"/>
              </a:defRPr>
            </a:lvl1pPr>
          </a:lstStyle>
          <a:p>
            <a:pPr marL="25400">
              <a:lnSpc>
                <a:spcPct val="100000"/>
              </a:lnSpc>
              <a:spcBef>
                <a:spcPts val="60"/>
              </a:spcBef>
            </a:pPr>
            <a:fld id="{81D60167-4931-47E6-BA6A-407CBD079E47}" type="slidenum">
              <a:r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457200" y="6035624"/>
            <a:ext cx="972604" cy="338772"/>
          </a:xfrm>
          <a:prstGeom prst="rect">
            <a:avLst/>
          </a:prstGeom>
          <a:blipFill>
            <a:blip r:embed="rId7" cstate="print"/>
            <a:stretch>
              <a:fillRect/>
            </a:stretch>
          </a:blipFill>
        </p:spPr>
        <p:txBody>
          <a:bodyPr wrap="square" lIns="0" tIns="0" rIns="0" bIns="0" rtlCol="0"/>
          <a:lstStyle/>
          <a:p>
            <a:endParaRPr/>
          </a:p>
        </p:txBody>
      </p:sp>
      <p:sp>
        <p:nvSpPr>
          <p:cNvPr id="2" name="Holder 2"/>
          <p:cNvSpPr>
            <a:spLocks noGrp="1"/>
          </p:cNvSpPr>
          <p:nvPr>
            <p:ph type="title"/>
          </p:nvPr>
        </p:nvSpPr>
        <p:spPr>
          <a:xfrm>
            <a:off x="444500" y="335534"/>
            <a:ext cx="11353800" cy="482600"/>
          </a:xfrm>
          <a:prstGeom prst="rect">
            <a:avLst/>
          </a:prstGeom>
        </p:spPr>
        <p:txBody>
          <a:bodyPr wrap="square" lIns="0" tIns="0" rIns="0" bIns="0">
            <a:spAutoFit/>
          </a:bodyPr>
          <a:lstStyle>
            <a:lvl1pPr>
              <a:defRPr sz="3000" b="0" i="0">
                <a:solidFill>
                  <a:srgbClr val="79848D"/>
                </a:solidFill>
                <a:latin typeface="HelveticaNeueLT Std"/>
                <a:cs typeface="HelveticaNeueLT Std"/>
              </a:defRPr>
            </a:lvl1pPr>
          </a:lstStyle>
          <a:p>
            <a:endParaRPr/>
          </a:p>
        </p:txBody>
      </p:sp>
      <p:sp>
        <p:nvSpPr>
          <p:cNvPr id="3" name="Holder 3"/>
          <p:cNvSpPr>
            <a:spLocks noGrp="1"/>
          </p:cNvSpPr>
          <p:nvPr>
            <p:ph type="body" idx="1"/>
          </p:nvPr>
        </p:nvSpPr>
        <p:spPr>
          <a:xfrm>
            <a:off x="1068485" y="1931328"/>
            <a:ext cx="10105829" cy="3291840"/>
          </a:xfrm>
          <a:prstGeom prst="rect">
            <a:avLst/>
          </a:prstGeom>
        </p:spPr>
        <p:txBody>
          <a:bodyPr wrap="square" lIns="0" tIns="0" rIns="0" bIns="0">
            <a:spAutoFit/>
          </a:bodyPr>
          <a:lstStyle>
            <a:lvl1pPr>
              <a:defRPr sz="1700" b="0" i="0">
                <a:solidFill>
                  <a:srgbClr val="231F20"/>
                </a:solidFill>
                <a:latin typeface="Roboto"/>
                <a:cs typeface="Roboto"/>
              </a:defRPr>
            </a:lvl1pPr>
          </a:lstStyle>
          <a:p>
            <a:endParaRPr/>
          </a:p>
        </p:txBody>
      </p:sp>
      <p:sp>
        <p:nvSpPr>
          <p:cNvPr id="4" name="Holder 4"/>
          <p:cNvSpPr>
            <a:spLocks noGrp="1"/>
          </p:cNvSpPr>
          <p:nvPr>
            <p:ph type="ftr" sz="quarter" idx="5"/>
          </p:nvPr>
        </p:nvSpPr>
        <p:spPr>
          <a:xfrm>
            <a:off x="4162552" y="6366129"/>
            <a:ext cx="3917696" cy="342265"/>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12140" y="6366129"/>
            <a:ext cx="2815844" cy="342265"/>
          </a:xfrm>
          <a:prstGeom prst="rect">
            <a:avLst/>
          </a:prstGeom>
        </p:spPr>
        <p:txBody>
          <a:bodyPr wrap="square" lIns="0" tIns="0" rIns="0" bIns="0">
            <a:spAutoFit/>
          </a:bodyPr>
          <a:lstStyle>
            <a:lvl1pPr algn="l">
              <a:defRPr>
                <a:solidFill>
                  <a:schemeClr val="tx1">
                    <a:tint val="75000"/>
                  </a:schemeClr>
                </a:solidFill>
              </a:defRPr>
            </a:lvl1pPr>
          </a:lstStyle>
          <a:p>
            <a:fld id="{E75FD88E-A918-4369-A51A-54C5BBE5E95E}" type="datetime1">
              <a:rPr lang="en-US" smtClean="0"/>
              <a:t>3/17/2023</a:t>
            </a:fld>
            <a:endParaRPr lang="en-US"/>
          </a:p>
        </p:txBody>
      </p:sp>
      <p:sp>
        <p:nvSpPr>
          <p:cNvPr id="6" name="Holder 6"/>
          <p:cNvSpPr>
            <a:spLocks noGrp="1"/>
          </p:cNvSpPr>
          <p:nvPr>
            <p:ph type="sldNum" sz="quarter" idx="7"/>
          </p:nvPr>
        </p:nvSpPr>
        <p:spPr>
          <a:xfrm>
            <a:off x="11700909" y="6134722"/>
            <a:ext cx="107315" cy="144145"/>
          </a:xfrm>
          <a:prstGeom prst="rect">
            <a:avLst/>
          </a:prstGeom>
        </p:spPr>
        <p:txBody>
          <a:bodyPr wrap="square" lIns="0" tIns="0" rIns="0" bIns="0">
            <a:spAutoFit/>
          </a:bodyPr>
          <a:lstStyle>
            <a:lvl1pPr>
              <a:defRPr sz="800" b="0" i="0">
                <a:solidFill>
                  <a:srgbClr val="231F20"/>
                </a:solidFill>
                <a:latin typeface="HelveticaNeueLT Std"/>
                <a:cs typeface="HelveticaNeueLT Std"/>
              </a:defRPr>
            </a:lvl1pPr>
          </a:lstStyle>
          <a:p>
            <a:pPr marL="25400">
              <a:lnSpc>
                <a:spcPct val="100000"/>
              </a:lnSpc>
              <a:spcBef>
                <a:spcPts val="60"/>
              </a:spcBef>
            </a:pPr>
            <a:fld id="{81D60167-4931-47E6-BA6A-407CBD079E47}" type="slidenum">
              <a:rPr/>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ftr="0" dt="0"/>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hyperlink" Target="mailto:compliance@" TargetMode="External"/><Relationship Id="rId2" Type="http://schemas.openxmlformats.org/officeDocument/2006/relationships/hyperlink" Target="mailto:hotline@kernel.lu" TargetMode="External"/><Relationship Id="rId1" Type="http://schemas.openxmlformats.org/officeDocument/2006/relationships/slideLayout" Target="../slideLayouts/slideLayout2.xml"/><Relationship Id="rId4" Type="http://schemas.openxmlformats.org/officeDocument/2006/relationships/hyperlink" Target="mailto:compliance@kernel.l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1726309" y="6147422"/>
            <a:ext cx="56515" cy="118745"/>
          </a:xfrm>
          <a:prstGeom prst="rect">
            <a:avLst/>
          </a:prstGeom>
        </p:spPr>
        <p:txBody>
          <a:bodyPr vert="horz" wrap="square" lIns="0" tIns="0" rIns="0" bIns="0" rtlCol="0">
            <a:spAutoFit/>
          </a:bodyPr>
          <a:lstStyle/>
          <a:p>
            <a:pPr>
              <a:lnSpc>
                <a:spcPts val="919"/>
              </a:lnSpc>
            </a:pPr>
            <a:r>
              <a:rPr lang="en-GB" sz="800">
                <a:solidFill>
                  <a:srgbClr val="231F20"/>
                </a:solidFill>
                <a:latin typeface="HelveticaNeueLT Std"/>
                <a:cs typeface="HelveticaNeueLT Std"/>
              </a:rPr>
              <a:t>1</a:t>
            </a:r>
          </a:p>
        </p:txBody>
      </p:sp>
      <p:sp>
        <p:nvSpPr>
          <p:cNvPr id="3" name="object 3"/>
          <p:cNvSpPr/>
          <p:nvPr/>
        </p:nvSpPr>
        <p:spPr>
          <a:xfrm>
            <a:off x="0" y="0"/>
            <a:ext cx="12240260" cy="6840220"/>
          </a:xfrm>
          <a:custGeom>
            <a:avLst/>
            <a:gdLst/>
            <a:ahLst/>
            <a:cxnLst/>
            <a:rect l="l" t="t" r="r" b="b"/>
            <a:pathLst>
              <a:path w="12240260" h="6840220">
                <a:moveTo>
                  <a:pt x="0" y="6839991"/>
                </a:moveTo>
                <a:lnTo>
                  <a:pt x="12239993" y="6839991"/>
                </a:lnTo>
                <a:lnTo>
                  <a:pt x="12239993" y="0"/>
                </a:lnTo>
                <a:lnTo>
                  <a:pt x="0" y="0"/>
                </a:lnTo>
                <a:lnTo>
                  <a:pt x="0" y="6839991"/>
                </a:lnTo>
                <a:close/>
              </a:path>
            </a:pathLst>
          </a:custGeom>
          <a:solidFill>
            <a:srgbClr val="00B050"/>
          </a:solidFill>
        </p:spPr>
        <p:txBody>
          <a:bodyPr wrap="square" lIns="0" tIns="0" rIns="0" bIns="0" rtlCol="0"/>
          <a:lstStyle/>
          <a:p>
            <a:endParaRPr lang="uk-UA">
              <a:solidFill>
                <a:srgbClr val="FF0000"/>
              </a:solidFill>
            </a:endParaRPr>
          </a:p>
        </p:txBody>
      </p:sp>
      <p:sp>
        <p:nvSpPr>
          <p:cNvPr id="4" name="object 4"/>
          <p:cNvSpPr txBox="1"/>
          <p:nvPr/>
        </p:nvSpPr>
        <p:spPr>
          <a:xfrm>
            <a:off x="625420" y="2767040"/>
            <a:ext cx="6009691" cy="3609963"/>
          </a:xfrm>
          <a:prstGeom prst="rect">
            <a:avLst/>
          </a:prstGeom>
        </p:spPr>
        <p:txBody>
          <a:bodyPr vert="horz" wrap="square" lIns="0" tIns="11430" rIns="0" bIns="0" rtlCol="0">
            <a:spAutoFit/>
          </a:bodyPr>
          <a:lstStyle/>
          <a:p>
            <a:pPr marL="12700">
              <a:lnSpc>
                <a:spcPct val="100000"/>
              </a:lnSpc>
              <a:spcBef>
                <a:spcPts val="90"/>
              </a:spcBef>
            </a:pPr>
            <a:r>
              <a:rPr lang="en-GB" sz="3200" b="1" dirty="0">
                <a:solidFill>
                  <a:srgbClr val="FFFFFF"/>
                </a:solidFill>
                <a:cs typeface="HelveticaNeueLT Std"/>
              </a:rPr>
              <a:t>Product Quality and Safety Management Policy</a:t>
            </a:r>
          </a:p>
          <a:p>
            <a:pPr marL="12700">
              <a:lnSpc>
                <a:spcPct val="100000"/>
              </a:lnSpc>
              <a:spcBef>
                <a:spcPts val="90"/>
              </a:spcBef>
            </a:pPr>
            <a:r>
              <a:rPr lang="en-GB" sz="3200" b="1" dirty="0">
                <a:solidFill>
                  <a:srgbClr val="FFFFFF"/>
                </a:solidFill>
              </a:rPr>
              <a:t> </a:t>
            </a:r>
          </a:p>
          <a:p>
            <a:pPr marL="12700">
              <a:lnSpc>
                <a:spcPct val="100000"/>
              </a:lnSpc>
              <a:spcBef>
                <a:spcPts val="90"/>
              </a:spcBef>
            </a:pPr>
            <a:endParaRPr lang="en-GB" sz="3200" b="1" dirty="0">
              <a:solidFill>
                <a:srgbClr val="FFFFFF"/>
              </a:solidFill>
            </a:endParaRPr>
          </a:p>
          <a:p>
            <a:pPr marL="12700">
              <a:lnSpc>
                <a:spcPct val="100000"/>
              </a:lnSpc>
              <a:spcBef>
                <a:spcPts val="90"/>
              </a:spcBef>
            </a:pPr>
            <a:endParaRPr lang="uk-UA" sz="2000" spc="-90" dirty="0">
              <a:solidFill>
                <a:srgbClr val="FFFFFF"/>
              </a:solidFill>
              <a:cs typeface="HelveticaNeueLT Std"/>
            </a:endParaRPr>
          </a:p>
          <a:p>
            <a:pPr marL="12700">
              <a:lnSpc>
                <a:spcPct val="100000"/>
              </a:lnSpc>
              <a:spcBef>
                <a:spcPts val="90"/>
              </a:spcBef>
            </a:pPr>
            <a:endParaRPr lang="uk-UA" sz="2000" spc="-90" dirty="0">
              <a:solidFill>
                <a:srgbClr val="FFFFFF"/>
              </a:solidFill>
              <a:cs typeface="HelveticaNeueLT Std"/>
            </a:endParaRPr>
          </a:p>
          <a:p>
            <a:pPr marL="12700">
              <a:lnSpc>
                <a:spcPct val="100000"/>
              </a:lnSpc>
              <a:spcBef>
                <a:spcPts val="90"/>
              </a:spcBef>
            </a:pPr>
            <a:endParaRPr lang="uk-UA" sz="2000" spc="-90" dirty="0">
              <a:solidFill>
                <a:srgbClr val="FFFFFF"/>
              </a:solidFill>
              <a:cs typeface="HelveticaNeueLT Std"/>
            </a:endParaRPr>
          </a:p>
          <a:p>
            <a:pPr marL="12700">
              <a:lnSpc>
                <a:spcPct val="100000"/>
              </a:lnSpc>
              <a:spcBef>
                <a:spcPts val="90"/>
              </a:spcBef>
            </a:pPr>
            <a:endParaRPr lang="uk-UA" sz="2000" spc="-90" dirty="0">
              <a:solidFill>
                <a:srgbClr val="FFFFFF"/>
              </a:solidFill>
              <a:cs typeface="HelveticaNeueLT Std"/>
            </a:endParaRPr>
          </a:p>
          <a:p>
            <a:pPr marL="12700">
              <a:lnSpc>
                <a:spcPct val="100000"/>
              </a:lnSpc>
              <a:spcBef>
                <a:spcPts val="90"/>
              </a:spcBef>
            </a:pPr>
            <a:r>
              <a:rPr lang="en-GB" sz="2000" dirty="0">
                <a:solidFill>
                  <a:srgbClr val="FFFFFF"/>
                </a:solidFill>
                <a:cs typeface="HelveticaNeueLT Std"/>
              </a:rPr>
              <a:t>Kyiv, August </a:t>
            </a:r>
            <a:r>
              <a:rPr lang="en-GB" sz="2000" dirty="0">
                <a:solidFill>
                  <a:srgbClr val="FF0000"/>
                </a:solidFill>
                <a:cs typeface="HelveticaNeueLT Std"/>
              </a:rPr>
              <a:t>2023</a:t>
            </a:r>
          </a:p>
        </p:txBody>
      </p:sp>
      <p:sp>
        <p:nvSpPr>
          <p:cNvPr id="5" name="object 5"/>
          <p:cNvSpPr/>
          <p:nvPr/>
        </p:nvSpPr>
        <p:spPr>
          <a:xfrm>
            <a:off x="1163553" y="1081427"/>
            <a:ext cx="101600" cy="497205"/>
          </a:xfrm>
          <a:custGeom>
            <a:avLst/>
            <a:gdLst/>
            <a:ahLst/>
            <a:cxnLst/>
            <a:rect l="l" t="t" r="r" b="b"/>
            <a:pathLst>
              <a:path w="101600" h="497205">
                <a:moveTo>
                  <a:pt x="927" y="0"/>
                </a:moveTo>
                <a:lnTo>
                  <a:pt x="10744" y="24155"/>
                </a:lnTo>
                <a:lnTo>
                  <a:pt x="10972" y="471398"/>
                </a:lnTo>
                <a:lnTo>
                  <a:pt x="0" y="496824"/>
                </a:lnTo>
                <a:lnTo>
                  <a:pt x="101472" y="496824"/>
                </a:lnTo>
                <a:lnTo>
                  <a:pt x="90347" y="471932"/>
                </a:lnTo>
                <a:lnTo>
                  <a:pt x="90347" y="25196"/>
                </a:lnTo>
                <a:lnTo>
                  <a:pt x="101015" y="419"/>
                </a:lnTo>
                <a:lnTo>
                  <a:pt x="927" y="0"/>
                </a:lnTo>
                <a:close/>
              </a:path>
            </a:pathLst>
          </a:custGeom>
          <a:solidFill>
            <a:srgbClr val="FFFFFF"/>
          </a:solidFill>
        </p:spPr>
        <p:txBody>
          <a:bodyPr wrap="square" lIns="0" tIns="0" rIns="0" bIns="0" rtlCol="0"/>
          <a:lstStyle/>
          <a:p>
            <a:endParaRPr lang="uk-UA"/>
          </a:p>
        </p:txBody>
      </p:sp>
      <p:sp>
        <p:nvSpPr>
          <p:cNvPr id="6" name="object 6"/>
          <p:cNvSpPr/>
          <p:nvPr/>
        </p:nvSpPr>
        <p:spPr>
          <a:xfrm>
            <a:off x="1253896" y="1081845"/>
            <a:ext cx="447675" cy="608330"/>
          </a:xfrm>
          <a:custGeom>
            <a:avLst/>
            <a:gdLst/>
            <a:ahLst/>
            <a:cxnLst/>
            <a:rect l="l" t="t" r="r" b="b"/>
            <a:pathLst>
              <a:path w="447675" h="608330">
                <a:moveTo>
                  <a:pt x="341871" y="0"/>
                </a:moveTo>
                <a:lnTo>
                  <a:pt x="189064" y="0"/>
                </a:lnTo>
                <a:lnTo>
                  <a:pt x="199491" y="24460"/>
                </a:lnTo>
                <a:lnTo>
                  <a:pt x="0" y="257340"/>
                </a:lnTo>
                <a:lnTo>
                  <a:pt x="121742" y="430199"/>
                </a:lnTo>
                <a:lnTo>
                  <a:pt x="154215" y="474682"/>
                </a:lnTo>
                <a:lnTo>
                  <a:pt x="185554" y="512200"/>
                </a:lnTo>
                <a:lnTo>
                  <a:pt x="218706" y="543646"/>
                </a:lnTo>
                <a:lnTo>
                  <a:pt x="256616" y="569912"/>
                </a:lnTo>
                <a:lnTo>
                  <a:pt x="296305" y="588795"/>
                </a:lnTo>
                <a:lnTo>
                  <a:pt x="340977" y="601797"/>
                </a:lnTo>
                <a:lnTo>
                  <a:pt x="389823" y="607772"/>
                </a:lnTo>
                <a:lnTo>
                  <a:pt x="442036" y="605574"/>
                </a:lnTo>
                <a:lnTo>
                  <a:pt x="443661" y="602602"/>
                </a:lnTo>
                <a:lnTo>
                  <a:pt x="447294" y="593750"/>
                </a:lnTo>
                <a:lnTo>
                  <a:pt x="405771" y="584512"/>
                </a:lnTo>
                <a:lnTo>
                  <a:pt x="366929" y="570395"/>
                </a:lnTo>
                <a:lnTo>
                  <a:pt x="331709" y="551620"/>
                </a:lnTo>
                <a:lnTo>
                  <a:pt x="301053" y="528408"/>
                </a:lnTo>
                <a:lnTo>
                  <a:pt x="261067" y="487945"/>
                </a:lnTo>
                <a:lnTo>
                  <a:pt x="209080" y="417106"/>
                </a:lnTo>
                <a:lnTo>
                  <a:pt x="88734" y="247180"/>
                </a:lnTo>
                <a:lnTo>
                  <a:pt x="248030" y="63347"/>
                </a:lnTo>
                <a:lnTo>
                  <a:pt x="292366" y="24323"/>
                </a:lnTo>
                <a:lnTo>
                  <a:pt x="337921" y="4597"/>
                </a:lnTo>
                <a:lnTo>
                  <a:pt x="341871" y="0"/>
                </a:lnTo>
                <a:close/>
              </a:path>
            </a:pathLst>
          </a:custGeom>
          <a:solidFill>
            <a:srgbClr val="FFFFFF"/>
          </a:solidFill>
        </p:spPr>
        <p:txBody>
          <a:bodyPr wrap="square" lIns="0" tIns="0" rIns="0" bIns="0" rtlCol="0"/>
          <a:lstStyle/>
          <a:p>
            <a:endParaRPr lang="uk-UA"/>
          </a:p>
        </p:txBody>
      </p:sp>
      <p:sp>
        <p:nvSpPr>
          <p:cNvPr id="7" name="object 7"/>
          <p:cNvSpPr/>
          <p:nvPr/>
        </p:nvSpPr>
        <p:spPr>
          <a:xfrm>
            <a:off x="2941171" y="1081844"/>
            <a:ext cx="296545" cy="496570"/>
          </a:xfrm>
          <a:custGeom>
            <a:avLst/>
            <a:gdLst/>
            <a:ahLst/>
            <a:cxnLst/>
            <a:rect l="l" t="t" r="r" b="b"/>
            <a:pathLst>
              <a:path w="296544" h="496569">
                <a:moveTo>
                  <a:pt x="295871" y="0"/>
                </a:moveTo>
                <a:lnTo>
                  <a:pt x="0" y="0"/>
                </a:lnTo>
                <a:lnTo>
                  <a:pt x="10515" y="24549"/>
                </a:lnTo>
                <a:lnTo>
                  <a:pt x="10515" y="470903"/>
                </a:lnTo>
                <a:lnTo>
                  <a:pt x="0" y="496404"/>
                </a:lnTo>
                <a:lnTo>
                  <a:pt x="270281" y="496404"/>
                </a:lnTo>
                <a:lnTo>
                  <a:pt x="291567" y="446557"/>
                </a:lnTo>
                <a:lnTo>
                  <a:pt x="89738" y="446557"/>
                </a:lnTo>
                <a:lnTo>
                  <a:pt x="89738" y="273773"/>
                </a:lnTo>
                <a:lnTo>
                  <a:pt x="249415" y="273773"/>
                </a:lnTo>
                <a:lnTo>
                  <a:pt x="270281" y="224027"/>
                </a:lnTo>
                <a:lnTo>
                  <a:pt x="89738" y="224027"/>
                </a:lnTo>
                <a:lnTo>
                  <a:pt x="89738" y="49428"/>
                </a:lnTo>
                <a:lnTo>
                  <a:pt x="275098" y="49428"/>
                </a:lnTo>
                <a:lnTo>
                  <a:pt x="295871" y="0"/>
                </a:lnTo>
                <a:close/>
              </a:path>
              <a:path w="296544" h="496569">
                <a:moveTo>
                  <a:pt x="296252" y="435584"/>
                </a:moveTo>
                <a:lnTo>
                  <a:pt x="268592" y="446557"/>
                </a:lnTo>
                <a:lnTo>
                  <a:pt x="291567" y="446557"/>
                </a:lnTo>
                <a:lnTo>
                  <a:pt x="296252" y="435584"/>
                </a:lnTo>
                <a:close/>
              </a:path>
              <a:path w="296544" h="496569">
                <a:moveTo>
                  <a:pt x="275098" y="49428"/>
                </a:moveTo>
                <a:lnTo>
                  <a:pt x="244703" y="49428"/>
                </a:lnTo>
                <a:lnTo>
                  <a:pt x="271132" y="58864"/>
                </a:lnTo>
                <a:lnTo>
                  <a:pt x="275098" y="49428"/>
                </a:lnTo>
                <a:close/>
              </a:path>
            </a:pathLst>
          </a:custGeom>
          <a:solidFill>
            <a:srgbClr val="FFFFFF"/>
          </a:solidFill>
        </p:spPr>
        <p:txBody>
          <a:bodyPr wrap="square" lIns="0" tIns="0" rIns="0" bIns="0" rtlCol="0"/>
          <a:lstStyle/>
          <a:p>
            <a:endParaRPr lang="uk-UA"/>
          </a:p>
        </p:txBody>
      </p:sp>
      <p:sp>
        <p:nvSpPr>
          <p:cNvPr id="8" name="object 8"/>
          <p:cNvSpPr/>
          <p:nvPr/>
        </p:nvSpPr>
        <p:spPr>
          <a:xfrm>
            <a:off x="3303815" y="1081844"/>
            <a:ext cx="296545" cy="496570"/>
          </a:xfrm>
          <a:custGeom>
            <a:avLst/>
            <a:gdLst/>
            <a:ahLst/>
            <a:cxnLst/>
            <a:rect l="l" t="t" r="r" b="b"/>
            <a:pathLst>
              <a:path w="296545" h="496569">
                <a:moveTo>
                  <a:pt x="100177" y="0"/>
                </a:moveTo>
                <a:lnTo>
                  <a:pt x="0" y="0"/>
                </a:lnTo>
                <a:lnTo>
                  <a:pt x="10515" y="24460"/>
                </a:lnTo>
                <a:lnTo>
                  <a:pt x="10515" y="470903"/>
                </a:lnTo>
                <a:lnTo>
                  <a:pt x="0" y="496404"/>
                </a:lnTo>
                <a:lnTo>
                  <a:pt x="270294" y="496404"/>
                </a:lnTo>
                <a:lnTo>
                  <a:pt x="291517" y="446557"/>
                </a:lnTo>
                <a:lnTo>
                  <a:pt x="89814" y="446557"/>
                </a:lnTo>
                <a:lnTo>
                  <a:pt x="89814" y="273773"/>
                </a:lnTo>
                <a:lnTo>
                  <a:pt x="89357" y="25742"/>
                </a:lnTo>
                <a:lnTo>
                  <a:pt x="100177" y="0"/>
                </a:lnTo>
                <a:close/>
              </a:path>
              <a:path w="296545" h="496569">
                <a:moveTo>
                  <a:pt x="296189" y="435584"/>
                </a:moveTo>
                <a:lnTo>
                  <a:pt x="268592" y="446557"/>
                </a:lnTo>
                <a:lnTo>
                  <a:pt x="291517" y="446557"/>
                </a:lnTo>
                <a:lnTo>
                  <a:pt x="296189" y="435584"/>
                </a:lnTo>
                <a:close/>
              </a:path>
            </a:pathLst>
          </a:custGeom>
          <a:solidFill>
            <a:srgbClr val="FFFFFF"/>
          </a:solidFill>
        </p:spPr>
        <p:txBody>
          <a:bodyPr wrap="square" lIns="0" tIns="0" rIns="0" bIns="0" rtlCol="0"/>
          <a:lstStyle/>
          <a:p>
            <a:endParaRPr lang="uk-UA"/>
          </a:p>
        </p:txBody>
      </p:sp>
      <p:sp>
        <p:nvSpPr>
          <p:cNvPr id="9" name="object 9"/>
          <p:cNvSpPr/>
          <p:nvPr/>
        </p:nvSpPr>
        <p:spPr>
          <a:xfrm>
            <a:off x="1623740" y="1084779"/>
            <a:ext cx="296545" cy="496570"/>
          </a:xfrm>
          <a:custGeom>
            <a:avLst/>
            <a:gdLst/>
            <a:ahLst/>
            <a:cxnLst/>
            <a:rect l="l" t="t" r="r" b="b"/>
            <a:pathLst>
              <a:path w="296544" h="496569">
                <a:moveTo>
                  <a:pt x="295948" y="0"/>
                </a:moveTo>
                <a:lnTo>
                  <a:pt x="0" y="0"/>
                </a:lnTo>
                <a:lnTo>
                  <a:pt x="10591" y="24472"/>
                </a:lnTo>
                <a:lnTo>
                  <a:pt x="10591" y="470903"/>
                </a:lnTo>
                <a:lnTo>
                  <a:pt x="76" y="496404"/>
                </a:lnTo>
                <a:lnTo>
                  <a:pt x="270370" y="496404"/>
                </a:lnTo>
                <a:lnTo>
                  <a:pt x="291556" y="446557"/>
                </a:lnTo>
                <a:lnTo>
                  <a:pt x="89814" y="446557"/>
                </a:lnTo>
                <a:lnTo>
                  <a:pt x="89814" y="273773"/>
                </a:lnTo>
                <a:lnTo>
                  <a:pt x="249580" y="273773"/>
                </a:lnTo>
                <a:lnTo>
                  <a:pt x="270370" y="224040"/>
                </a:lnTo>
                <a:lnTo>
                  <a:pt x="89814" y="224040"/>
                </a:lnTo>
                <a:lnTo>
                  <a:pt x="89814" y="49352"/>
                </a:lnTo>
                <a:lnTo>
                  <a:pt x="275190" y="49352"/>
                </a:lnTo>
                <a:lnTo>
                  <a:pt x="295948" y="0"/>
                </a:lnTo>
                <a:close/>
              </a:path>
              <a:path w="296544" h="496569">
                <a:moveTo>
                  <a:pt x="296252" y="435508"/>
                </a:moveTo>
                <a:lnTo>
                  <a:pt x="268592" y="446557"/>
                </a:lnTo>
                <a:lnTo>
                  <a:pt x="291556" y="446557"/>
                </a:lnTo>
                <a:lnTo>
                  <a:pt x="296252" y="435508"/>
                </a:lnTo>
                <a:close/>
              </a:path>
              <a:path w="296544" h="496569">
                <a:moveTo>
                  <a:pt x="275190" y="49352"/>
                </a:moveTo>
                <a:lnTo>
                  <a:pt x="244779" y="49352"/>
                </a:lnTo>
                <a:lnTo>
                  <a:pt x="271221" y="58788"/>
                </a:lnTo>
                <a:lnTo>
                  <a:pt x="275190" y="49352"/>
                </a:lnTo>
                <a:close/>
              </a:path>
            </a:pathLst>
          </a:custGeom>
          <a:solidFill>
            <a:srgbClr val="FFFFFF"/>
          </a:solidFill>
        </p:spPr>
        <p:txBody>
          <a:bodyPr wrap="square" lIns="0" tIns="0" rIns="0" bIns="0" rtlCol="0"/>
          <a:lstStyle/>
          <a:p>
            <a:endParaRPr lang="uk-UA"/>
          </a:p>
        </p:txBody>
      </p:sp>
      <p:sp>
        <p:nvSpPr>
          <p:cNvPr id="10" name="object 10"/>
          <p:cNvSpPr/>
          <p:nvPr/>
        </p:nvSpPr>
        <p:spPr>
          <a:xfrm>
            <a:off x="1976340" y="1080039"/>
            <a:ext cx="411480" cy="501015"/>
          </a:xfrm>
          <a:custGeom>
            <a:avLst/>
            <a:gdLst/>
            <a:ahLst/>
            <a:cxnLst/>
            <a:rect l="l" t="t" r="r" b="b"/>
            <a:pathLst>
              <a:path w="411480" h="501015">
                <a:moveTo>
                  <a:pt x="114401" y="226301"/>
                </a:moveTo>
                <a:lnTo>
                  <a:pt x="277164" y="459524"/>
                </a:lnTo>
                <a:lnTo>
                  <a:pt x="303305" y="485853"/>
                </a:lnTo>
                <a:lnTo>
                  <a:pt x="336491" y="497779"/>
                </a:lnTo>
                <a:lnTo>
                  <a:pt x="373560" y="500518"/>
                </a:lnTo>
                <a:lnTo>
                  <a:pt x="411352" y="499287"/>
                </a:lnTo>
                <a:lnTo>
                  <a:pt x="411187" y="493458"/>
                </a:lnTo>
                <a:lnTo>
                  <a:pt x="402825" y="488919"/>
                </a:lnTo>
                <a:lnTo>
                  <a:pt x="391828" y="478921"/>
                </a:lnTo>
                <a:lnTo>
                  <a:pt x="379671" y="465149"/>
                </a:lnTo>
                <a:lnTo>
                  <a:pt x="367830" y="449287"/>
                </a:lnTo>
                <a:lnTo>
                  <a:pt x="238988" y="266877"/>
                </a:lnTo>
                <a:lnTo>
                  <a:pt x="285624" y="252216"/>
                </a:lnTo>
                <a:lnTo>
                  <a:pt x="318130" y="230175"/>
                </a:lnTo>
                <a:lnTo>
                  <a:pt x="159451" y="230175"/>
                </a:lnTo>
                <a:lnTo>
                  <a:pt x="128944" y="226885"/>
                </a:lnTo>
                <a:lnTo>
                  <a:pt x="118871" y="226885"/>
                </a:lnTo>
                <a:lnTo>
                  <a:pt x="116014" y="226529"/>
                </a:lnTo>
                <a:lnTo>
                  <a:pt x="114401" y="226301"/>
                </a:lnTo>
                <a:close/>
              </a:path>
              <a:path w="411480" h="501015">
                <a:moveTo>
                  <a:pt x="92367" y="571"/>
                </a:moveTo>
                <a:lnTo>
                  <a:pt x="5181" y="1689"/>
                </a:lnTo>
                <a:lnTo>
                  <a:pt x="15773" y="26352"/>
                </a:lnTo>
                <a:lnTo>
                  <a:pt x="15773" y="472859"/>
                </a:lnTo>
                <a:lnTo>
                  <a:pt x="0" y="498246"/>
                </a:lnTo>
                <a:lnTo>
                  <a:pt x="105816" y="498246"/>
                </a:lnTo>
                <a:lnTo>
                  <a:pt x="93687" y="472859"/>
                </a:lnTo>
                <a:lnTo>
                  <a:pt x="93687" y="43040"/>
                </a:lnTo>
                <a:lnTo>
                  <a:pt x="94526" y="41808"/>
                </a:lnTo>
                <a:lnTo>
                  <a:pt x="131530" y="38489"/>
                </a:lnTo>
                <a:lnTo>
                  <a:pt x="166217" y="37298"/>
                </a:lnTo>
                <a:lnTo>
                  <a:pt x="314927" y="37298"/>
                </a:lnTo>
                <a:lnTo>
                  <a:pt x="311316" y="33901"/>
                </a:lnTo>
                <a:lnTo>
                  <a:pt x="273860" y="14915"/>
                </a:lnTo>
                <a:lnTo>
                  <a:pt x="227326" y="3451"/>
                </a:lnTo>
                <a:lnTo>
                  <a:pt x="183950" y="723"/>
                </a:lnTo>
                <a:lnTo>
                  <a:pt x="92367" y="723"/>
                </a:lnTo>
                <a:lnTo>
                  <a:pt x="92367" y="571"/>
                </a:lnTo>
                <a:close/>
              </a:path>
              <a:path w="411480" h="501015">
                <a:moveTo>
                  <a:pt x="314927" y="37298"/>
                </a:moveTo>
                <a:lnTo>
                  <a:pt x="166217" y="37298"/>
                </a:lnTo>
                <a:lnTo>
                  <a:pt x="197485" y="39724"/>
                </a:lnTo>
                <a:lnTo>
                  <a:pt x="224231" y="47256"/>
                </a:lnTo>
                <a:lnTo>
                  <a:pt x="245607" y="59733"/>
                </a:lnTo>
                <a:lnTo>
                  <a:pt x="264898" y="78151"/>
                </a:lnTo>
                <a:lnTo>
                  <a:pt x="278829" y="102076"/>
                </a:lnTo>
                <a:lnTo>
                  <a:pt x="284124" y="131076"/>
                </a:lnTo>
                <a:lnTo>
                  <a:pt x="282368" y="151974"/>
                </a:lnTo>
                <a:lnTo>
                  <a:pt x="260095" y="198323"/>
                </a:lnTo>
                <a:lnTo>
                  <a:pt x="197761" y="228684"/>
                </a:lnTo>
                <a:lnTo>
                  <a:pt x="159451" y="230175"/>
                </a:lnTo>
                <a:lnTo>
                  <a:pt x="318130" y="230175"/>
                </a:lnTo>
                <a:lnTo>
                  <a:pt x="324850" y="225618"/>
                </a:lnTo>
                <a:lnTo>
                  <a:pt x="351888" y="185699"/>
                </a:lnTo>
                <a:lnTo>
                  <a:pt x="361962" y="131076"/>
                </a:lnTo>
                <a:lnTo>
                  <a:pt x="356093" y="92472"/>
                </a:lnTo>
                <a:lnTo>
                  <a:pt x="338969" y="59916"/>
                </a:lnTo>
                <a:lnTo>
                  <a:pt x="314927" y="37298"/>
                </a:lnTo>
                <a:close/>
              </a:path>
              <a:path w="411480" h="501015">
                <a:moveTo>
                  <a:pt x="118109" y="225717"/>
                </a:moveTo>
                <a:lnTo>
                  <a:pt x="118871" y="226885"/>
                </a:lnTo>
                <a:lnTo>
                  <a:pt x="128944" y="226885"/>
                </a:lnTo>
                <a:lnTo>
                  <a:pt x="118109" y="225717"/>
                </a:lnTo>
                <a:close/>
              </a:path>
              <a:path w="411480" h="501015">
                <a:moveTo>
                  <a:pt x="172440" y="0"/>
                </a:moveTo>
                <a:lnTo>
                  <a:pt x="92367" y="723"/>
                </a:lnTo>
                <a:lnTo>
                  <a:pt x="183950" y="723"/>
                </a:lnTo>
                <a:lnTo>
                  <a:pt x="172440" y="0"/>
                </a:lnTo>
                <a:close/>
              </a:path>
            </a:pathLst>
          </a:custGeom>
          <a:solidFill>
            <a:srgbClr val="FFFFFF"/>
          </a:solidFill>
        </p:spPr>
        <p:txBody>
          <a:bodyPr wrap="square" lIns="0" tIns="0" rIns="0" bIns="0" rtlCol="0"/>
          <a:lstStyle/>
          <a:p>
            <a:endParaRPr lang="uk-UA"/>
          </a:p>
        </p:txBody>
      </p:sp>
      <p:sp>
        <p:nvSpPr>
          <p:cNvPr id="11" name="object 11"/>
          <p:cNvSpPr/>
          <p:nvPr/>
        </p:nvSpPr>
        <p:spPr>
          <a:xfrm>
            <a:off x="2419687" y="1082539"/>
            <a:ext cx="455295" cy="497205"/>
          </a:xfrm>
          <a:custGeom>
            <a:avLst/>
            <a:gdLst/>
            <a:ahLst/>
            <a:cxnLst/>
            <a:rect l="l" t="t" r="r" b="b"/>
            <a:pathLst>
              <a:path w="455294" h="497205">
                <a:moveTo>
                  <a:pt x="443801" y="325399"/>
                </a:moveTo>
                <a:lnTo>
                  <a:pt x="286600" y="325399"/>
                </a:lnTo>
                <a:lnTo>
                  <a:pt x="373697" y="425615"/>
                </a:lnTo>
                <a:lnTo>
                  <a:pt x="377101" y="429945"/>
                </a:lnTo>
                <a:lnTo>
                  <a:pt x="380733" y="433730"/>
                </a:lnTo>
                <a:lnTo>
                  <a:pt x="384441" y="437083"/>
                </a:lnTo>
                <a:lnTo>
                  <a:pt x="384441" y="437705"/>
                </a:lnTo>
                <a:lnTo>
                  <a:pt x="436841" y="496798"/>
                </a:lnTo>
                <a:lnTo>
                  <a:pt x="443801" y="496366"/>
                </a:lnTo>
                <a:lnTo>
                  <a:pt x="443801" y="325399"/>
                </a:lnTo>
                <a:close/>
              </a:path>
              <a:path w="455294" h="497205">
                <a:moveTo>
                  <a:pt x="104724" y="0"/>
                </a:moveTo>
                <a:lnTo>
                  <a:pt x="17767" y="660"/>
                </a:lnTo>
                <a:lnTo>
                  <a:pt x="0" y="736"/>
                </a:lnTo>
                <a:lnTo>
                  <a:pt x="25349" y="29565"/>
                </a:lnTo>
                <a:lnTo>
                  <a:pt x="25349" y="471284"/>
                </a:lnTo>
                <a:lnTo>
                  <a:pt x="14452" y="496760"/>
                </a:lnTo>
                <a:lnTo>
                  <a:pt x="95986" y="496760"/>
                </a:lnTo>
                <a:lnTo>
                  <a:pt x="85102" y="471284"/>
                </a:lnTo>
                <a:lnTo>
                  <a:pt x="85102" y="97396"/>
                </a:lnTo>
                <a:lnTo>
                  <a:pt x="190962" y="97396"/>
                </a:lnTo>
                <a:lnTo>
                  <a:pt x="105308" y="660"/>
                </a:lnTo>
                <a:lnTo>
                  <a:pt x="17767" y="660"/>
                </a:lnTo>
                <a:lnTo>
                  <a:pt x="15303" y="355"/>
                </a:lnTo>
                <a:lnTo>
                  <a:pt x="105039" y="355"/>
                </a:lnTo>
                <a:lnTo>
                  <a:pt x="104724" y="0"/>
                </a:lnTo>
                <a:close/>
              </a:path>
              <a:path w="455294" h="497205">
                <a:moveTo>
                  <a:pt x="190962" y="97396"/>
                </a:moveTo>
                <a:lnTo>
                  <a:pt x="85102" y="97396"/>
                </a:lnTo>
                <a:lnTo>
                  <a:pt x="286131" y="325716"/>
                </a:lnTo>
                <a:lnTo>
                  <a:pt x="286435" y="325513"/>
                </a:lnTo>
                <a:lnTo>
                  <a:pt x="286600" y="325399"/>
                </a:lnTo>
                <a:lnTo>
                  <a:pt x="443801" y="325399"/>
                </a:lnTo>
                <a:lnTo>
                  <a:pt x="443801" y="315823"/>
                </a:lnTo>
                <a:lnTo>
                  <a:pt x="384365" y="315823"/>
                </a:lnTo>
                <a:lnTo>
                  <a:pt x="190962" y="97396"/>
                </a:lnTo>
                <a:close/>
              </a:path>
              <a:path w="455294" h="497205">
                <a:moveTo>
                  <a:pt x="454939" y="355"/>
                </a:moveTo>
                <a:lnTo>
                  <a:pt x="373164" y="355"/>
                </a:lnTo>
                <a:lnTo>
                  <a:pt x="384289" y="25781"/>
                </a:lnTo>
                <a:lnTo>
                  <a:pt x="384365" y="315823"/>
                </a:lnTo>
                <a:lnTo>
                  <a:pt x="443801" y="315823"/>
                </a:lnTo>
                <a:lnTo>
                  <a:pt x="443801" y="25781"/>
                </a:lnTo>
                <a:lnTo>
                  <a:pt x="454939" y="355"/>
                </a:lnTo>
                <a:close/>
              </a:path>
            </a:pathLst>
          </a:custGeom>
          <a:solidFill>
            <a:srgbClr val="FFFFFF"/>
          </a:solidFill>
        </p:spPr>
        <p:txBody>
          <a:bodyPr wrap="square" lIns="0" tIns="0" rIns="0" bIns="0" rtlCol="0"/>
          <a:lstStyle/>
          <a:p>
            <a:endParaRPr lang="uk-UA"/>
          </a:p>
        </p:txBody>
      </p:sp>
      <p:pic>
        <p:nvPicPr>
          <p:cNvPr id="30" name="Рисунок 29" descr="Земной шар: Африка и Европа со сплошной заливкой">
            <a:extLst>
              <a:ext uri="{FF2B5EF4-FFF2-40B4-BE49-F238E27FC236}">
                <a16:creationId xmlns:a16="http://schemas.microsoft.com/office/drawing/2014/main" id="{0F811091-B44A-40B6-B771-819C33F1A67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119394" y="922877"/>
            <a:ext cx="4364469" cy="4364469"/>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4500" y="335534"/>
            <a:ext cx="7429500" cy="474489"/>
          </a:xfrm>
          <a:prstGeom prst="rect">
            <a:avLst/>
          </a:prstGeom>
        </p:spPr>
        <p:txBody>
          <a:bodyPr vert="horz" wrap="square" lIns="0" tIns="12700" rIns="0" bIns="0" rtlCol="0">
            <a:spAutoFit/>
          </a:bodyPr>
          <a:lstStyle/>
          <a:p>
            <a:pPr marL="12700">
              <a:lnSpc>
                <a:spcPct val="100000"/>
              </a:lnSpc>
              <a:spcBef>
                <a:spcPts val="100"/>
              </a:spcBef>
            </a:pPr>
            <a:r>
              <a:rPr lang="en-GB" b="1">
                <a:latin typeface="+mn-lt"/>
              </a:rPr>
              <a:t>Other provisions</a:t>
            </a:r>
          </a:p>
        </p:txBody>
      </p:sp>
      <p:sp>
        <p:nvSpPr>
          <p:cNvPr id="3" name="object 3"/>
          <p:cNvSpPr txBox="1"/>
          <p:nvPr/>
        </p:nvSpPr>
        <p:spPr>
          <a:xfrm>
            <a:off x="3735298" y="687652"/>
            <a:ext cx="8072925" cy="5265544"/>
          </a:xfrm>
          <a:prstGeom prst="rect">
            <a:avLst/>
          </a:prstGeom>
        </p:spPr>
        <p:txBody>
          <a:bodyPr vert="horz" wrap="square" lIns="0" tIns="12700" rIns="0" bIns="0" rtlCol="0">
            <a:spAutoFit/>
          </a:bodyPr>
          <a:lstStyle/>
          <a:p>
            <a:pPr marL="742950" lvl="1" indent="-285750" algn="just">
              <a:spcAft>
                <a:spcPts val="600"/>
              </a:spcAft>
              <a:buClr>
                <a:srgbClr val="00B050"/>
              </a:buClr>
              <a:buFont typeface="Wingdings" panose="05000000000000000000" pitchFamily="2" charset="2"/>
              <a:buChar char="ü"/>
            </a:pPr>
            <a:r>
              <a:rPr lang="en-GB" sz="1400">
                <a:latin typeface="Calibri" panose="020F0502020204030204" pitchFamily="34" charset="0"/>
                <a:cs typeface="Calibri" panose="020F0502020204030204" pitchFamily="34" charset="0"/>
              </a:rPr>
              <a:t>The Policy applies to all employees, including the Company’s subsidiaries worldwide, regardless of their position</a:t>
            </a:r>
          </a:p>
          <a:p>
            <a:pPr marL="742950" lvl="1" indent="-285750" algn="just">
              <a:spcAft>
                <a:spcPts val="600"/>
              </a:spcAft>
              <a:buClr>
                <a:srgbClr val="00B050"/>
              </a:buClr>
              <a:buFont typeface="Wingdings" panose="05000000000000000000" pitchFamily="2" charset="2"/>
              <a:buChar char="ü"/>
            </a:pPr>
            <a:r>
              <a:rPr lang="en-GB" sz="1400">
                <a:latin typeface="Calibri" panose="020F0502020204030204" pitchFamily="34" charset="0"/>
                <a:cs typeface="Calibri" panose="020F0502020204030204" pitchFamily="34" charset="0"/>
              </a:rPr>
              <a:t>The control over compliance with the Policy requirements and relevance in general is vested in the Chief Executive Officer</a:t>
            </a:r>
          </a:p>
          <a:p>
            <a:pPr marL="742950" lvl="1" indent="-285750" algn="just">
              <a:spcAft>
                <a:spcPts val="600"/>
              </a:spcAft>
              <a:buClr>
                <a:srgbClr val="00B050"/>
              </a:buClr>
              <a:buFont typeface="Wingdings" panose="05000000000000000000" pitchFamily="2" charset="2"/>
              <a:buChar char="ü"/>
            </a:pPr>
            <a:r>
              <a:rPr lang="en-GB" sz="1400">
                <a:latin typeface="Calibri" panose="020F0502020204030204" pitchFamily="34" charset="0"/>
                <a:cs typeface="Calibri" panose="020F0502020204030204" pitchFamily="34" charset="0"/>
              </a:rPr>
              <a:t>The Policy is subject to review by the Audit Committee</a:t>
            </a:r>
          </a:p>
          <a:p>
            <a:pPr marL="742950" lvl="1" indent="-285750" algn="just">
              <a:spcAft>
                <a:spcPts val="600"/>
              </a:spcAft>
              <a:buClr>
                <a:srgbClr val="00B050"/>
              </a:buClr>
              <a:buFont typeface="Wingdings" panose="05000000000000000000" pitchFamily="2" charset="2"/>
              <a:buChar char="ü"/>
            </a:pPr>
            <a:r>
              <a:rPr lang="en-GB" sz="1400">
                <a:latin typeface="Calibri" panose="020F0502020204030204" pitchFamily="34" charset="0"/>
                <a:cs typeface="Calibri" panose="020F0502020204030204" pitchFamily="34" charset="0"/>
              </a:rPr>
              <a:t>In the event of situations that entail a violation of the Policy, each employee is obliged to:</a:t>
            </a:r>
          </a:p>
          <a:p>
            <a:pPr marL="1200150" lvl="2" indent="-285750" algn="just">
              <a:buClr>
                <a:srgbClr val="00B050"/>
              </a:buClr>
              <a:buFont typeface="Arial" panose="020B0604020202020204" pitchFamily="34" charset="0"/>
              <a:buChar char="•"/>
            </a:pPr>
            <a:r>
              <a:rPr lang="en-GB" sz="1400">
                <a:latin typeface="Calibri" panose="020F0502020204030204" pitchFamily="34" charset="0"/>
                <a:cs typeface="Calibri" panose="020F0502020204030204" pitchFamily="34" charset="0"/>
              </a:rPr>
              <a:t>inform the immediate supervisor</a:t>
            </a:r>
          </a:p>
          <a:p>
            <a:pPr marL="1200150" lvl="2" indent="-285750" algn="just">
              <a:buClr>
                <a:srgbClr val="00B050"/>
              </a:buClr>
              <a:buFont typeface="Arial" panose="020B0604020202020204" pitchFamily="34" charset="0"/>
              <a:buChar char="•"/>
            </a:pPr>
            <a:r>
              <a:rPr lang="en-GB" sz="1400">
                <a:latin typeface="Calibri" panose="020F0502020204030204" pitchFamily="34" charset="0"/>
                <a:cs typeface="Calibri" panose="020F0502020204030204" pitchFamily="34" charset="0"/>
              </a:rPr>
              <a:t>report violations via the Hotline or by email to </a:t>
            </a:r>
            <a:r>
              <a:rPr lang="en-GB" sz="1400">
                <a:solidFill>
                  <a:srgbClr val="404040"/>
                </a:solidFill>
                <a:latin typeface="Calibri" panose="020F0502020204030204" pitchFamily="34" charset="0"/>
                <a:cs typeface="Calibri" panose="020F0502020204030204" pitchFamily="34" charset="0"/>
                <a:hlinkClick r:id="rId2"/>
              </a:rPr>
              <a:t>hotline@kernel.lu</a:t>
            </a:r>
            <a:r>
              <a:rPr lang="en-GB" sz="1400">
                <a:solidFill>
                  <a:srgbClr val="404040"/>
                </a:solidFill>
                <a:latin typeface="Calibri" panose="020F0502020204030204" pitchFamily="34" charset="0"/>
                <a:cs typeface="Calibri" panose="020F0502020204030204" pitchFamily="34" charset="0"/>
              </a:rPr>
              <a:t>,</a:t>
            </a:r>
            <a:r>
              <a:rPr lang="en-GB" sz="1400">
                <a:latin typeface="Calibri" panose="020F0502020204030204" pitchFamily="34" charset="0"/>
                <a:cs typeface="Calibri" panose="020F0502020204030204" pitchFamily="34" charset="0"/>
              </a:rPr>
              <a:t> or contact the Compliance Department at </a:t>
            </a:r>
            <a:r>
              <a:rPr lang="en-GB" sz="1400" u="sng">
                <a:solidFill>
                  <a:srgbClr val="0000FF"/>
                </a:solidFill>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compliance@</a:t>
            </a:r>
            <a:r>
              <a:rPr lang="en-GB" sz="1400" u="sng">
                <a:solidFill>
                  <a:srgbClr val="0000FF"/>
                </a:solidFill>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kernel.lu</a:t>
            </a:r>
          </a:p>
          <a:p>
            <a:pPr marL="1200150" lvl="2" indent="-285750" algn="just">
              <a:buClr>
                <a:srgbClr val="00B050"/>
              </a:buClr>
              <a:buFont typeface="Arial" panose="020B0604020202020204" pitchFamily="34" charset="0"/>
              <a:buChar char="•"/>
            </a:pPr>
            <a:r>
              <a:rPr lang="en-GB" sz="1400">
                <a:latin typeface="Calibri" panose="020F0502020204030204" pitchFamily="34" charset="0"/>
                <a:cs typeface="Calibri" panose="020F0502020204030204" pitchFamily="34" charset="0"/>
              </a:rPr>
              <a:t>take an active part in corporate investigations</a:t>
            </a:r>
          </a:p>
          <a:p>
            <a:pPr marL="742950" lvl="1" indent="-285750" algn="just">
              <a:spcAft>
                <a:spcPts val="600"/>
              </a:spcAft>
              <a:buClr>
                <a:srgbClr val="00B050"/>
              </a:buClr>
              <a:buFont typeface="Wingdings" pitchFamily="2" charset="2"/>
              <a:buChar char="ü"/>
            </a:pPr>
            <a:r>
              <a:rPr lang="en-GB" sz="1400">
                <a:latin typeface="Calibri" panose="020F0502020204030204" pitchFamily="34" charset="0"/>
                <a:cs typeface="Calibri" panose="020F0502020204030204" pitchFamily="34" charset="0"/>
              </a:rPr>
              <a:t>Process owner: Head of HR Department</a:t>
            </a:r>
          </a:p>
          <a:p>
            <a:pPr marL="742950" lvl="1" indent="-285750" algn="just">
              <a:spcAft>
                <a:spcPts val="600"/>
              </a:spcAft>
              <a:buClr>
                <a:srgbClr val="00B050"/>
              </a:buClr>
              <a:buFont typeface="Wingdings" pitchFamily="2" charset="2"/>
              <a:buChar char="ü"/>
            </a:pPr>
            <a:r>
              <a:rPr lang="en-GB" sz="1400">
                <a:latin typeface="Calibri" panose="020F0502020204030204" pitchFamily="34" charset="0"/>
                <a:cs typeface="Calibri" panose="020F0502020204030204" pitchFamily="34" charset="0"/>
              </a:rPr>
              <a:t>Developed by: Head of QMS Team</a:t>
            </a:r>
          </a:p>
          <a:p>
            <a:pPr marL="742950" lvl="1" indent="-285750" algn="just">
              <a:spcAft>
                <a:spcPts val="400"/>
              </a:spcAft>
              <a:buClr>
                <a:srgbClr val="00B050"/>
              </a:buClr>
              <a:buFont typeface="Wingdings" pitchFamily="2" charset="2"/>
              <a:buChar char="ü"/>
            </a:pPr>
            <a:r>
              <a:rPr lang="en-GB" sz="1400">
                <a:latin typeface="Calibri" panose="020F0502020204030204" pitchFamily="34" charset="0"/>
                <a:cs typeface="Calibri" panose="020F0502020204030204" pitchFamily="34" charset="0"/>
              </a:rPr>
              <a:t>Related documents:</a:t>
            </a:r>
          </a:p>
          <a:p>
            <a:pPr marL="1200150" lvl="2" indent="-285750" algn="just" fontAlgn="base">
              <a:buClr>
                <a:srgbClr val="00B050"/>
              </a:buClr>
              <a:buFont typeface="Arial" panose="020B0604020202020204" pitchFamily="34" charset="0"/>
              <a:buChar char="•"/>
            </a:pPr>
            <a:r>
              <a:rPr lang="en-GB" sz="1400">
                <a:latin typeface="Calibri" panose="020F0502020204030204" pitchFamily="34" charset="0"/>
                <a:cs typeface="Calibri" panose="020F0502020204030204" pitchFamily="34" charset="0"/>
              </a:rPr>
              <a:t>Corporate Code</a:t>
            </a:r>
          </a:p>
          <a:p>
            <a:pPr marL="1200150" lvl="2" indent="-285750" algn="just" fontAlgn="base">
              <a:buClr>
                <a:srgbClr val="00B050"/>
              </a:buClr>
              <a:buFont typeface="Arial" panose="020B0604020202020204" pitchFamily="34" charset="0"/>
              <a:buChar char="•"/>
            </a:pPr>
            <a:r>
              <a:rPr lang="en-GB" sz="1400">
                <a:latin typeface="Calibri" panose="020F0502020204030204" pitchFamily="34" charset="0"/>
                <a:cs typeface="Calibri" panose="020F0502020204030204" pitchFamily="34" charset="0"/>
              </a:rPr>
              <a:t>Policy of Sustainable Development and Corporate Social Responsibility</a:t>
            </a:r>
          </a:p>
          <a:p>
            <a:pPr marL="1200150" lvl="2" indent="-285750" algn="just" fontAlgn="base">
              <a:buClr>
                <a:srgbClr val="00B050"/>
              </a:buClr>
              <a:buFont typeface="Arial" panose="020B0604020202020204" pitchFamily="34" charset="0"/>
              <a:buChar char="•"/>
            </a:pPr>
            <a:r>
              <a:rPr lang="en-GB" sz="1400">
                <a:latin typeface="Calibri" panose="020F0502020204030204" pitchFamily="34" charset="0"/>
                <a:cs typeface="Calibri" panose="020F0502020204030204" pitchFamily="34" charset="0"/>
              </a:rPr>
              <a:t>Policy for Managing Conflicts of Interests, Combating Fraud and Corruption</a:t>
            </a:r>
          </a:p>
          <a:p>
            <a:pPr marL="1200150" lvl="2" indent="-285750" algn="just" fontAlgn="base">
              <a:buClr>
                <a:srgbClr val="00B050"/>
              </a:buClr>
              <a:buFont typeface="Arial" panose="020B0604020202020204" pitchFamily="34" charset="0"/>
              <a:buChar char="•"/>
            </a:pPr>
            <a:r>
              <a:rPr lang="en-GB" sz="1400">
                <a:latin typeface="Calibri" panose="020F0502020204030204" pitchFamily="34" charset="0"/>
                <a:cs typeface="Calibri" panose="020F0502020204030204" pitchFamily="34" charset="0"/>
              </a:rPr>
              <a:t>Code of Interaction with Suppliers</a:t>
            </a:r>
          </a:p>
          <a:p>
            <a:pPr marL="1200150" lvl="2" indent="-285750" fontAlgn="base">
              <a:buClr>
                <a:srgbClr val="00B050"/>
              </a:buClr>
              <a:buFont typeface="Arial" panose="020B0604020202020204" pitchFamily="34" charset="0"/>
              <a:buChar char="•"/>
            </a:pPr>
            <a:r>
              <a:rPr lang="en-GB" sz="1400">
                <a:latin typeface="Calibri" panose="020F0502020204030204" pitchFamily="34" charset="0"/>
                <a:cs typeface="Calibri" panose="020F0502020204030204" pitchFamily="34" charset="0"/>
              </a:rPr>
              <a:t>Procedure “Non-Conforming/Potentially Hazardous Product Recall/Withdrawal Management”</a:t>
            </a:r>
          </a:p>
          <a:p>
            <a:pPr marL="1200150" lvl="2" indent="-285750" algn="just" fontAlgn="base">
              <a:buClr>
                <a:srgbClr val="00B050"/>
              </a:buClr>
              <a:buFont typeface="Arial" panose="020B0604020202020204" pitchFamily="34" charset="0"/>
              <a:buChar char="•"/>
            </a:pPr>
            <a:r>
              <a:rPr lang="en-GB" sz="1400">
                <a:latin typeface="Calibri" panose="020F0502020204030204" pitchFamily="34" charset="0"/>
                <a:cs typeface="Calibri" panose="020F0502020204030204" pitchFamily="34" charset="0"/>
              </a:rPr>
              <a:t>Procedure “Feed Safety Management”</a:t>
            </a:r>
          </a:p>
          <a:p>
            <a:pPr marL="1200150" lvl="2" indent="-285750" algn="just" fontAlgn="base">
              <a:buClr>
                <a:srgbClr val="00B050"/>
              </a:buClr>
              <a:buFont typeface="Arial" panose="020B0604020202020204" pitchFamily="34" charset="0"/>
              <a:buChar char="•"/>
            </a:pPr>
            <a:r>
              <a:rPr lang="en-GB" sz="1400">
                <a:latin typeface="Calibri" panose="020F0502020204030204" pitchFamily="34" charset="0"/>
                <a:cs typeface="Calibri" panose="020F0502020204030204" pitchFamily="34" charset="0"/>
              </a:rPr>
              <a:t>Procedure “Obtaining and Reviewing Information Received by Hotline Channels”</a:t>
            </a:r>
          </a:p>
        </p:txBody>
      </p:sp>
      <p:sp>
        <p:nvSpPr>
          <p:cNvPr id="4" name="object 4"/>
          <p:cNvSpPr/>
          <p:nvPr/>
        </p:nvSpPr>
        <p:spPr>
          <a:xfrm>
            <a:off x="567100" y="2242021"/>
            <a:ext cx="3231515" cy="2603500"/>
          </a:xfrm>
          <a:custGeom>
            <a:avLst/>
            <a:gdLst/>
            <a:ahLst/>
            <a:cxnLst/>
            <a:rect l="l" t="t" r="r" b="b"/>
            <a:pathLst>
              <a:path w="3231515" h="2603500">
                <a:moveTo>
                  <a:pt x="2060613" y="2476614"/>
                </a:moveTo>
                <a:lnTo>
                  <a:pt x="1170279" y="2476614"/>
                </a:lnTo>
                <a:lnTo>
                  <a:pt x="1145247" y="2481578"/>
                </a:lnTo>
                <a:lnTo>
                  <a:pt x="1124786" y="2495115"/>
                </a:lnTo>
                <a:lnTo>
                  <a:pt x="1110981" y="2515190"/>
                </a:lnTo>
                <a:lnTo>
                  <a:pt x="1105916" y="2539771"/>
                </a:lnTo>
                <a:lnTo>
                  <a:pt x="1110981" y="2564388"/>
                </a:lnTo>
                <a:lnTo>
                  <a:pt x="1124786" y="2584483"/>
                </a:lnTo>
                <a:lnTo>
                  <a:pt x="1145247" y="2598026"/>
                </a:lnTo>
                <a:lnTo>
                  <a:pt x="1170279" y="2602992"/>
                </a:lnTo>
                <a:lnTo>
                  <a:pt x="2060613" y="2602992"/>
                </a:lnTo>
                <a:lnTo>
                  <a:pt x="2085673" y="2598026"/>
                </a:lnTo>
                <a:lnTo>
                  <a:pt x="2106136" y="2584483"/>
                </a:lnTo>
                <a:lnTo>
                  <a:pt x="2119931" y="2564388"/>
                </a:lnTo>
                <a:lnTo>
                  <a:pt x="2124989" y="2539771"/>
                </a:lnTo>
                <a:lnTo>
                  <a:pt x="2119931" y="2515190"/>
                </a:lnTo>
                <a:lnTo>
                  <a:pt x="2106136" y="2495115"/>
                </a:lnTo>
                <a:lnTo>
                  <a:pt x="2085673" y="2481578"/>
                </a:lnTo>
                <a:lnTo>
                  <a:pt x="2060613" y="2476614"/>
                </a:lnTo>
                <a:close/>
              </a:path>
              <a:path w="3231515" h="2603500">
                <a:moveTo>
                  <a:pt x="1395780" y="2122868"/>
                </a:moveTo>
                <a:lnTo>
                  <a:pt x="1265732" y="2122868"/>
                </a:lnTo>
                <a:lnTo>
                  <a:pt x="1212977" y="2476614"/>
                </a:lnTo>
                <a:lnTo>
                  <a:pt x="1343088" y="2476614"/>
                </a:lnTo>
                <a:lnTo>
                  <a:pt x="1395730" y="2123478"/>
                </a:lnTo>
                <a:lnTo>
                  <a:pt x="1395780" y="2122868"/>
                </a:lnTo>
                <a:close/>
              </a:path>
              <a:path w="3231515" h="2603500">
                <a:moveTo>
                  <a:pt x="1954860" y="2122868"/>
                </a:moveTo>
                <a:lnTo>
                  <a:pt x="1824342" y="2122868"/>
                </a:lnTo>
                <a:lnTo>
                  <a:pt x="1824482" y="2124252"/>
                </a:lnTo>
                <a:lnTo>
                  <a:pt x="1885975" y="2476614"/>
                </a:lnTo>
                <a:lnTo>
                  <a:pt x="2016569" y="2476614"/>
                </a:lnTo>
                <a:lnTo>
                  <a:pt x="1954860" y="2122868"/>
                </a:lnTo>
                <a:close/>
              </a:path>
              <a:path w="3231515" h="2603500">
                <a:moveTo>
                  <a:pt x="3123628" y="0"/>
                </a:moveTo>
                <a:lnTo>
                  <a:pt x="107276" y="0"/>
                </a:lnTo>
                <a:lnTo>
                  <a:pt x="65568" y="8293"/>
                </a:lnTo>
                <a:lnTo>
                  <a:pt x="31464" y="30894"/>
                </a:lnTo>
                <a:lnTo>
                  <a:pt x="8446" y="64384"/>
                </a:lnTo>
                <a:lnTo>
                  <a:pt x="0" y="105346"/>
                </a:lnTo>
                <a:lnTo>
                  <a:pt x="0" y="2017522"/>
                </a:lnTo>
                <a:lnTo>
                  <a:pt x="8446" y="2058499"/>
                </a:lnTo>
                <a:lnTo>
                  <a:pt x="31464" y="2091988"/>
                </a:lnTo>
                <a:lnTo>
                  <a:pt x="65568" y="2114580"/>
                </a:lnTo>
                <a:lnTo>
                  <a:pt x="107276" y="2122868"/>
                </a:lnTo>
                <a:lnTo>
                  <a:pt x="3123628" y="2122868"/>
                </a:lnTo>
                <a:lnTo>
                  <a:pt x="3165357" y="2114580"/>
                </a:lnTo>
                <a:lnTo>
                  <a:pt x="3199460" y="2091988"/>
                </a:lnTo>
                <a:lnTo>
                  <a:pt x="3222465" y="2058499"/>
                </a:lnTo>
                <a:lnTo>
                  <a:pt x="3230905" y="2017522"/>
                </a:lnTo>
                <a:lnTo>
                  <a:pt x="3230905" y="1996490"/>
                </a:lnTo>
                <a:lnTo>
                  <a:pt x="128752" y="1996490"/>
                </a:lnTo>
                <a:lnTo>
                  <a:pt x="128752" y="1652473"/>
                </a:lnTo>
                <a:lnTo>
                  <a:pt x="3230905" y="1652473"/>
                </a:lnTo>
                <a:lnTo>
                  <a:pt x="3230905" y="1526032"/>
                </a:lnTo>
                <a:lnTo>
                  <a:pt x="128752" y="1526032"/>
                </a:lnTo>
                <a:lnTo>
                  <a:pt x="128752" y="126441"/>
                </a:lnTo>
                <a:lnTo>
                  <a:pt x="3230905" y="126441"/>
                </a:lnTo>
                <a:lnTo>
                  <a:pt x="3230905" y="105346"/>
                </a:lnTo>
                <a:lnTo>
                  <a:pt x="3222465" y="64384"/>
                </a:lnTo>
                <a:lnTo>
                  <a:pt x="3199460" y="30894"/>
                </a:lnTo>
                <a:lnTo>
                  <a:pt x="3165357" y="8293"/>
                </a:lnTo>
                <a:lnTo>
                  <a:pt x="3123628" y="0"/>
                </a:lnTo>
                <a:close/>
              </a:path>
              <a:path w="3231515" h="2603500">
                <a:moveTo>
                  <a:pt x="3230905" y="1652473"/>
                </a:moveTo>
                <a:lnTo>
                  <a:pt x="3102203" y="1652473"/>
                </a:lnTo>
                <a:lnTo>
                  <a:pt x="3102203" y="1996490"/>
                </a:lnTo>
                <a:lnTo>
                  <a:pt x="3230905" y="1996490"/>
                </a:lnTo>
                <a:lnTo>
                  <a:pt x="3230905" y="1652473"/>
                </a:lnTo>
                <a:close/>
              </a:path>
              <a:path w="3231515" h="2603500">
                <a:moveTo>
                  <a:pt x="3230905" y="126441"/>
                </a:moveTo>
                <a:lnTo>
                  <a:pt x="3102203" y="126441"/>
                </a:lnTo>
                <a:lnTo>
                  <a:pt x="3102203" y="1526032"/>
                </a:lnTo>
                <a:lnTo>
                  <a:pt x="3230905" y="1526032"/>
                </a:lnTo>
                <a:lnTo>
                  <a:pt x="3230905" y="126441"/>
                </a:lnTo>
                <a:close/>
              </a:path>
            </a:pathLst>
          </a:custGeom>
          <a:solidFill>
            <a:srgbClr val="00B050"/>
          </a:solidFill>
        </p:spPr>
        <p:txBody>
          <a:bodyPr wrap="square" lIns="0" tIns="0" rIns="0" bIns="0" rtlCol="0"/>
          <a:lstStyle/>
          <a:p>
            <a:endParaRPr lang="uk-UA"/>
          </a:p>
        </p:txBody>
      </p:sp>
      <p:sp>
        <p:nvSpPr>
          <p:cNvPr id="5" name="object 5"/>
          <p:cNvSpPr/>
          <p:nvPr/>
        </p:nvSpPr>
        <p:spPr>
          <a:xfrm>
            <a:off x="2106917" y="3987430"/>
            <a:ext cx="151320" cy="148602"/>
          </a:xfrm>
          <a:prstGeom prst="rect">
            <a:avLst/>
          </a:prstGeom>
          <a:solidFill>
            <a:srgbClr val="00B050"/>
          </a:solidFill>
        </p:spPr>
        <p:txBody>
          <a:bodyPr wrap="square" lIns="0" tIns="0" rIns="0" bIns="0" rtlCol="0"/>
          <a:lstStyle/>
          <a:p>
            <a:endParaRPr lang="uk-UA"/>
          </a:p>
        </p:txBody>
      </p:sp>
      <p:sp>
        <p:nvSpPr>
          <p:cNvPr id="6" name="object 6"/>
          <p:cNvSpPr/>
          <p:nvPr/>
        </p:nvSpPr>
        <p:spPr>
          <a:xfrm>
            <a:off x="1418587" y="2762121"/>
            <a:ext cx="309880" cy="302895"/>
          </a:xfrm>
          <a:custGeom>
            <a:avLst/>
            <a:gdLst/>
            <a:ahLst/>
            <a:cxnLst/>
            <a:rect l="l" t="t" r="r" b="b"/>
            <a:pathLst>
              <a:path w="309880" h="302894">
                <a:moveTo>
                  <a:pt x="154762" y="0"/>
                </a:moveTo>
                <a:lnTo>
                  <a:pt x="105860" y="7715"/>
                </a:lnTo>
                <a:lnTo>
                  <a:pt x="63378" y="29198"/>
                </a:lnTo>
                <a:lnTo>
                  <a:pt x="29871" y="61949"/>
                </a:lnTo>
                <a:lnTo>
                  <a:pt x="7893" y="103472"/>
                </a:lnTo>
                <a:lnTo>
                  <a:pt x="0" y="151269"/>
                </a:lnTo>
                <a:lnTo>
                  <a:pt x="7893" y="199066"/>
                </a:lnTo>
                <a:lnTo>
                  <a:pt x="29871" y="240589"/>
                </a:lnTo>
                <a:lnTo>
                  <a:pt x="63378" y="273341"/>
                </a:lnTo>
                <a:lnTo>
                  <a:pt x="105860" y="294823"/>
                </a:lnTo>
                <a:lnTo>
                  <a:pt x="154762" y="302539"/>
                </a:lnTo>
                <a:lnTo>
                  <a:pt x="203663" y="294823"/>
                </a:lnTo>
                <a:lnTo>
                  <a:pt x="246145" y="273341"/>
                </a:lnTo>
                <a:lnTo>
                  <a:pt x="279652" y="240589"/>
                </a:lnTo>
                <a:lnTo>
                  <a:pt x="289191" y="222567"/>
                </a:lnTo>
                <a:lnTo>
                  <a:pt x="132892" y="222567"/>
                </a:lnTo>
                <a:lnTo>
                  <a:pt x="59944" y="151269"/>
                </a:lnTo>
                <a:lnTo>
                  <a:pt x="89065" y="122707"/>
                </a:lnTo>
                <a:lnTo>
                  <a:pt x="176728" y="122707"/>
                </a:lnTo>
                <a:lnTo>
                  <a:pt x="220459" y="79971"/>
                </a:lnTo>
                <a:lnTo>
                  <a:pt x="289191" y="79971"/>
                </a:lnTo>
                <a:lnTo>
                  <a:pt x="279652" y="61949"/>
                </a:lnTo>
                <a:lnTo>
                  <a:pt x="246145" y="29198"/>
                </a:lnTo>
                <a:lnTo>
                  <a:pt x="203663" y="7715"/>
                </a:lnTo>
                <a:lnTo>
                  <a:pt x="154762" y="0"/>
                </a:lnTo>
                <a:close/>
              </a:path>
              <a:path w="309880" h="302894">
                <a:moveTo>
                  <a:pt x="289191" y="79971"/>
                </a:moveTo>
                <a:lnTo>
                  <a:pt x="220459" y="79971"/>
                </a:lnTo>
                <a:lnTo>
                  <a:pt x="249580" y="108534"/>
                </a:lnTo>
                <a:lnTo>
                  <a:pt x="132892" y="222567"/>
                </a:lnTo>
                <a:lnTo>
                  <a:pt x="289191" y="222567"/>
                </a:lnTo>
                <a:lnTo>
                  <a:pt x="301630" y="199066"/>
                </a:lnTo>
                <a:lnTo>
                  <a:pt x="309524" y="151269"/>
                </a:lnTo>
                <a:lnTo>
                  <a:pt x="301630" y="103472"/>
                </a:lnTo>
                <a:lnTo>
                  <a:pt x="289191" y="79971"/>
                </a:lnTo>
                <a:close/>
              </a:path>
              <a:path w="309880" h="302894">
                <a:moveTo>
                  <a:pt x="176728" y="122707"/>
                </a:moveTo>
                <a:lnTo>
                  <a:pt x="89065" y="122707"/>
                </a:lnTo>
                <a:lnTo>
                  <a:pt x="132892" y="165544"/>
                </a:lnTo>
                <a:lnTo>
                  <a:pt x="176728" y="122707"/>
                </a:lnTo>
                <a:close/>
              </a:path>
            </a:pathLst>
          </a:custGeom>
          <a:solidFill>
            <a:srgbClr val="00B050"/>
          </a:solidFill>
        </p:spPr>
        <p:txBody>
          <a:bodyPr wrap="square" lIns="0" tIns="0" rIns="0" bIns="0" rtlCol="0"/>
          <a:lstStyle/>
          <a:p>
            <a:endParaRPr lang="uk-UA"/>
          </a:p>
        </p:txBody>
      </p:sp>
      <p:sp>
        <p:nvSpPr>
          <p:cNvPr id="7" name="object 7"/>
          <p:cNvSpPr/>
          <p:nvPr/>
        </p:nvSpPr>
        <p:spPr>
          <a:xfrm>
            <a:off x="1418587" y="3132933"/>
            <a:ext cx="309880" cy="302895"/>
          </a:xfrm>
          <a:custGeom>
            <a:avLst/>
            <a:gdLst/>
            <a:ahLst/>
            <a:cxnLst/>
            <a:rect l="l" t="t" r="r" b="b"/>
            <a:pathLst>
              <a:path w="309880" h="302895">
                <a:moveTo>
                  <a:pt x="154762" y="0"/>
                </a:moveTo>
                <a:lnTo>
                  <a:pt x="105860" y="7715"/>
                </a:lnTo>
                <a:lnTo>
                  <a:pt x="63378" y="29198"/>
                </a:lnTo>
                <a:lnTo>
                  <a:pt x="29871" y="61949"/>
                </a:lnTo>
                <a:lnTo>
                  <a:pt x="7893" y="103472"/>
                </a:lnTo>
                <a:lnTo>
                  <a:pt x="0" y="151269"/>
                </a:lnTo>
                <a:lnTo>
                  <a:pt x="7893" y="199066"/>
                </a:lnTo>
                <a:lnTo>
                  <a:pt x="29871" y="240589"/>
                </a:lnTo>
                <a:lnTo>
                  <a:pt x="63378" y="273341"/>
                </a:lnTo>
                <a:lnTo>
                  <a:pt x="105860" y="294823"/>
                </a:lnTo>
                <a:lnTo>
                  <a:pt x="154762" y="302539"/>
                </a:lnTo>
                <a:lnTo>
                  <a:pt x="203663" y="294823"/>
                </a:lnTo>
                <a:lnTo>
                  <a:pt x="246145" y="273341"/>
                </a:lnTo>
                <a:lnTo>
                  <a:pt x="279652" y="240589"/>
                </a:lnTo>
                <a:lnTo>
                  <a:pt x="289191" y="222567"/>
                </a:lnTo>
                <a:lnTo>
                  <a:pt x="132892" y="222567"/>
                </a:lnTo>
                <a:lnTo>
                  <a:pt x="59944" y="151269"/>
                </a:lnTo>
                <a:lnTo>
                  <a:pt x="89065" y="122707"/>
                </a:lnTo>
                <a:lnTo>
                  <a:pt x="176728" y="122707"/>
                </a:lnTo>
                <a:lnTo>
                  <a:pt x="220459" y="79971"/>
                </a:lnTo>
                <a:lnTo>
                  <a:pt x="289191" y="79971"/>
                </a:lnTo>
                <a:lnTo>
                  <a:pt x="279652" y="61949"/>
                </a:lnTo>
                <a:lnTo>
                  <a:pt x="246145" y="29198"/>
                </a:lnTo>
                <a:lnTo>
                  <a:pt x="203663" y="7715"/>
                </a:lnTo>
                <a:lnTo>
                  <a:pt x="154762" y="0"/>
                </a:lnTo>
                <a:close/>
              </a:path>
              <a:path w="309880" h="302895">
                <a:moveTo>
                  <a:pt x="289191" y="79971"/>
                </a:moveTo>
                <a:lnTo>
                  <a:pt x="220459" y="79971"/>
                </a:lnTo>
                <a:lnTo>
                  <a:pt x="249580" y="108534"/>
                </a:lnTo>
                <a:lnTo>
                  <a:pt x="132892" y="222567"/>
                </a:lnTo>
                <a:lnTo>
                  <a:pt x="289191" y="222567"/>
                </a:lnTo>
                <a:lnTo>
                  <a:pt x="301630" y="199066"/>
                </a:lnTo>
                <a:lnTo>
                  <a:pt x="309524" y="151269"/>
                </a:lnTo>
                <a:lnTo>
                  <a:pt x="301630" y="103472"/>
                </a:lnTo>
                <a:lnTo>
                  <a:pt x="289191" y="79971"/>
                </a:lnTo>
                <a:close/>
              </a:path>
              <a:path w="309880" h="302895">
                <a:moveTo>
                  <a:pt x="176728" y="122707"/>
                </a:moveTo>
                <a:lnTo>
                  <a:pt x="89065" y="122707"/>
                </a:lnTo>
                <a:lnTo>
                  <a:pt x="132892" y="165544"/>
                </a:lnTo>
                <a:lnTo>
                  <a:pt x="176728" y="122707"/>
                </a:lnTo>
                <a:close/>
              </a:path>
            </a:pathLst>
          </a:custGeom>
          <a:solidFill>
            <a:srgbClr val="00B050"/>
          </a:solidFill>
        </p:spPr>
        <p:txBody>
          <a:bodyPr wrap="square" lIns="0" tIns="0" rIns="0" bIns="0" rtlCol="0"/>
          <a:lstStyle/>
          <a:p>
            <a:endParaRPr lang="uk-UA"/>
          </a:p>
        </p:txBody>
      </p:sp>
      <p:sp>
        <p:nvSpPr>
          <p:cNvPr id="8" name="object 8"/>
          <p:cNvSpPr/>
          <p:nvPr/>
        </p:nvSpPr>
        <p:spPr>
          <a:xfrm>
            <a:off x="1942355" y="2842246"/>
            <a:ext cx="894080" cy="139700"/>
          </a:xfrm>
          <a:custGeom>
            <a:avLst/>
            <a:gdLst/>
            <a:ahLst/>
            <a:cxnLst/>
            <a:rect l="l" t="t" r="r" b="b"/>
            <a:pathLst>
              <a:path w="894080" h="139700">
                <a:moveTo>
                  <a:pt x="0" y="139700"/>
                </a:moveTo>
                <a:lnTo>
                  <a:pt x="893622" y="139700"/>
                </a:lnTo>
                <a:lnTo>
                  <a:pt x="893622" y="0"/>
                </a:lnTo>
                <a:lnTo>
                  <a:pt x="0" y="0"/>
                </a:lnTo>
                <a:lnTo>
                  <a:pt x="0" y="139700"/>
                </a:lnTo>
                <a:close/>
              </a:path>
            </a:pathLst>
          </a:custGeom>
          <a:solidFill>
            <a:srgbClr val="00B050"/>
          </a:solidFill>
        </p:spPr>
        <p:txBody>
          <a:bodyPr wrap="square" lIns="0" tIns="0" rIns="0" bIns="0" rtlCol="0"/>
          <a:lstStyle/>
          <a:p>
            <a:endParaRPr lang="uk-UA"/>
          </a:p>
        </p:txBody>
      </p:sp>
      <p:sp>
        <p:nvSpPr>
          <p:cNvPr id="9" name="object 9"/>
          <p:cNvSpPr/>
          <p:nvPr/>
        </p:nvSpPr>
        <p:spPr>
          <a:xfrm>
            <a:off x="1942355" y="3221919"/>
            <a:ext cx="894080" cy="139700"/>
          </a:xfrm>
          <a:custGeom>
            <a:avLst/>
            <a:gdLst/>
            <a:ahLst/>
            <a:cxnLst/>
            <a:rect l="l" t="t" r="r" b="b"/>
            <a:pathLst>
              <a:path w="894080" h="139700">
                <a:moveTo>
                  <a:pt x="0" y="139700"/>
                </a:moveTo>
                <a:lnTo>
                  <a:pt x="893622" y="139700"/>
                </a:lnTo>
                <a:lnTo>
                  <a:pt x="893622" y="0"/>
                </a:lnTo>
                <a:lnTo>
                  <a:pt x="0" y="0"/>
                </a:lnTo>
                <a:lnTo>
                  <a:pt x="0" y="139700"/>
                </a:lnTo>
                <a:close/>
              </a:path>
            </a:pathLst>
          </a:custGeom>
          <a:solidFill>
            <a:srgbClr val="00B050"/>
          </a:solidFill>
        </p:spPr>
        <p:txBody>
          <a:bodyPr wrap="square" lIns="0" tIns="0" rIns="0" bIns="0" rtlCol="0"/>
          <a:lstStyle/>
          <a:p>
            <a:endParaRPr lang="uk-UA"/>
          </a:p>
        </p:txBody>
      </p:sp>
      <p:sp>
        <p:nvSpPr>
          <p:cNvPr id="15" name="Номер слайда 14">
            <a:extLst>
              <a:ext uri="{FF2B5EF4-FFF2-40B4-BE49-F238E27FC236}">
                <a16:creationId xmlns:a16="http://schemas.microsoft.com/office/drawing/2014/main" id="{FB673FAE-4AC3-4778-8DD0-B1DA0BA79594}"/>
              </a:ext>
            </a:extLst>
          </p:cNvPr>
          <p:cNvSpPr>
            <a:spLocks noGrp="1"/>
          </p:cNvSpPr>
          <p:nvPr>
            <p:ph type="sldNum" sz="quarter" idx="7"/>
          </p:nvPr>
        </p:nvSpPr>
        <p:spPr>
          <a:xfrm>
            <a:off x="11684000" y="6134722"/>
            <a:ext cx="165099" cy="126378"/>
          </a:xfrm>
        </p:spPr>
        <p:txBody>
          <a:bodyPr/>
          <a:lstStyle/>
          <a:p>
            <a:pPr marL="25400">
              <a:lnSpc>
                <a:spcPct val="100000"/>
              </a:lnSpc>
              <a:spcBef>
                <a:spcPts val="60"/>
              </a:spcBef>
            </a:pPr>
            <a:fld id="{81D60167-4931-47E6-BA6A-407CBD079E47}" type="slidenum">
              <a:rPr lang="uk-UA" smtClean="0"/>
              <a:t>10</a:t>
            </a:fld>
            <a:endParaRPr lang="uk-UA"/>
          </a:p>
        </p:txBody>
      </p:sp>
    </p:spTree>
    <p:extLst>
      <p:ext uri="{BB962C8B-B14F-4D97-AF65-F5344CB8AC3E}">
        <p14:creationId xmlns:p14="http://schemas.microsoft.com/office/powerpoint/2010/main" val="3805564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4316412" y="628649"/>
            <a:ext cx="7223125" cy="4968027"/>
          </a:xfrm>
          <a:prstGeom prst="rect">
            <a:avLst/>
          </a:prstGeom>
        </p:spPr>
        <p:txBody>
          <a:bodyPr vert="horz" wrap="square" lIns="0" tIns="12700" rIns="0" bIns="0" rtlCol="0">
            <a:spAutoFit/>
          </a:bodyPr>
          <a:lstStyle/>
          <a:p>
            <a:pPr marL="285750" indent="-285750">
              <a:buFont typeface="Wingdings" pitchFamily="2" charset="2"/>
              <a:buChar char="ü"/>
            </a:pPr>
            <a:r>
              <a:rPr lang="en-GB" sz="1400" dirty="0">
                <a:latin typeface="Calibri" panose="020F0502020204030204" pitchFamily="34" charset="0"/>
              </a:rPr>
              <a:t>Ensure a unified approach to the control of product quality and safety management systems and their continuous improvement according to the best international practices and international standards (ISO, GMP+, ISCC, IFS, BSCI, etc.), religious dietary practices (Kosher, Halal), and the requirements of importing countries and direct consumers</a:t>
            </a:r>
          </a:p>
          <a:p>
            <a:pPr marL="285750" indent="-285750">
              <a:buFont typeface="Wingdings" pitchFamily="2" charset="2"/>
              <a:buChar char="ü"/>
            </a:pPr>
            <a:endParaRPr lang="uk-UA" sz="1400" dirty="0">
              <a:latin typeface="Calibri" panose="020F0502020204030204" pitchFamily="34" charset="0"/>
            </a:endParaRPr>
          </a:p>
          <a:p>
            <a:pPr marL="285750" indent="-285750">
              <a:buFont typeface="Wingdings" pitchFamily="2" charset="2"/>
              <a:buChar char="ü"/>
            </a:pPr>
            <a:r>
              <a:rPr lang="en-GB" sz="1400" dirty="0">
                <a:latin typeface="Calibri" panose="020F0502020204030204" pitchFamily="34" charset="0"/>
              </a:rPr>
              <a:t>Co-operate with suppliers, customers, contractors, and business partners to ensure that the Company’s product quality and safety management standards are also their obligations</a:t>
            </a:r>
          </a:p>
          <a:p>
            <a:endParaRPr lang="uk-UA" sz="1400" dirty="0">
              <a:latin typeface="Calibri" panose="020F0502020204030204" pitchFamily="34" charset="0"/>
            </a:endParaRPr>
          </a:p>
          <a:p>
            <a:pPr marL="285750" indent="-285750">
              <a:buFont typeface="Wingdings" pitchFamily="2" charset="2"/>
              <a:buChar char="ü"/>
            </a:pPr>
            <a:r>
              <a:rPr lang="en-GB" sz="1400" dirty="0">
                <a:latin typeface="Calibri" panose="020F0502020204030204" pitchFamily="34" charset="0"/>
              </a:rPr>
              <a:t>Comply with the Ukrainian legislation related to product safety</a:t>
            </a:r>
          </a:p>
          <a:p>
            <a:pPr marL="285750" indent="-285750">
              <a:buFont typeface="Wingdings" pitchFamily="2" charset="2"/>
              <a:buChar char="ü"/>
            </a:pPr>
            <a:endParaRPr lang="uk-UA" sz="1400" dirty="0">
              <a:latin typeface="Calibri" panose="020F0502020204030204" pitchFamily="34" charset="0"/>
            </a:endParaRPr>
          </a:p>
          <a:p>
            <a:pPr marL="285750" indent="-285750">
              <a:buFont typeface="Wingdings" pitchFamily="2" charset="2"/>
              <a:buChar char="ü"/>
            </a:pPr>
            <a:r>
              <a:rPr lang="en-GB" sz="1400" dirty="0">
                <a:latin typeface="Calibri" panose="020F0502020204030204" pitchFamily="34" charset="0"/>
              </a:rPr>
              <a:t>Ensure and support the United Nations Sustainable Development Goals</a:t>
            </a:r>
          </a:p>
          <a:p>
            <a:pPr marL="285750" indent="-285750">
              <a:buFont typeface="Wingdings" pitchFamily="2" charset="2"/>
              <a:buChar char="ü"/>
            </a:pPr>
            <a:endParaRPr lang="uk-UA" sz="1400" dirty="0">
              <a:latin typeface="Calibri" panose="020F0502020204030204" pitchFamily="34" charset="0"/>
            </a:endParaRPr>
          </a:p>
          <a:p>
            <a:pPr marL="285750" lvl="0" indent="-285750">
              <a:buFont typeface="Wingdings" pitchFamily="2" charset="2"/>
              <a:buChar char="ü"/>
            </a:pPr>
            <a:r>
              <a:rPr lang="en-GB" sz="1400" dirty="0">
                <a:latin typeface="Calibri" panose="020F0502020204030204" pitchFamily="34" charset="0"/>
              </a:rPr>
              <a:t>Continue analysis, improvement, and enhancement of performance in product quality and safety managing the risks of producing non-conforming or unsafe products</a:t>
            </a:r>
          </a:p>
          <a:p>
            <a:pPr marL="285750" lvl="0" indent="-285750">
              <a:buFont typeface="Wingdings" pitchFamily="2" charset="2"/>
              <a:buChar char="ü"/>
            </a:pPr>
            <a:endParaRPr lang="uk-UA" sz="1400" dirty="0">
              <a:latin typeface="Calibri" panose="020F0502020204030204" pitchFamily="34" charset="0"/>
            </a:endParaRPr>
          </a:p>
          <a:p>
            <a:pPr marL="285750" lvl="0" indent="-285750">
              <a:buFont typeface="Wingdings" pitchFamily="2" charset="2"/>
              <a:buChar char="ü"/>
            </a:pPr>
            <a:r>
              <a:rPr lang="en-GB" sz="1400" dirty="0">
                <a:latin typeface="Calibri" panose="020F0502020204030204" pitchFamily="34" charset="0"/>
              </a:rPr>
              <a:t>Include product quality and safety management goals and objectives in business plans, strategies, and processes</a:t>
            </a:r>
          </a:p>
          <a:p>
            <a:pPr marL="285750" lvl="0" indent="-285750">
              <a:buFont typeface="Wingdings" pitchFamily="2" charset="2"/>
              <a:buChar char="ü"/>
            </a:pPr>
            <a:endParaRPr lang="uk-UA" sz="1400" dirty="0">
              <a:latin typeface="Calibri" panose="020F0502020204030204" pitchFamily="34" charset="0"/>
            </a:endParaRPr>
          </a:p>
          <a:p>
            <a:pPr marL="285750" lvl="0" indent="-285750">
              <a:buFont typeface="Wingdings" pitchFamily="2" charset="2"/>
              <a:buChar char="ü"/>
            </a:pPr>
            <a:r>
              <a:rPr lang="en-GB" sz="1400" dirty="0">
                <a:latin typeface="Calibri" panose="020F0502020204030204" pitchFamily="34" charset="0"/>
              </a:rPr>
              <a:t>Ensure open and transparent communication on product quality and safety management, providing employees with the necessary resources and knowledge for them to perform their duties effectively</a:t>
            </a:r>
          </a:p>
          <a:p>
            <a:pPr marL="285750" lvl="0" indent="-285750">
              <a:buFont typeface="Wingdings" pitchFamily="2" charset="2"/>
              <a:buChar char="ü"/>
            </a:pPr>
            <a:endParaRPr lang="uk-UA" sz="1400" dirty="0">
              <a:latin typeface="Calibri" panose="020F0502020204030204" pitchFamily="34" charset="0"/>
            </a:endParaRPr>
          </a:p>
          <a:p>
            <a:pPr lvl="0"/>
            <a:endParaRPr lang="uk-UA" sz="1400" dirty="0">
              <a:solidFill>
                <a:srgbClr val="404040"/>
              </a:solidFill>
              <a:latin typeface="Calibri" panose="020F0502020204030204" pitchFamily="34" charset="0"/>
            </a:endParaRPr>
          </a:p>
        </p:txBody>
      </p:sp>
      <p:sp>
        <p:nvSpPr>
          <p:cNvPr id="14" name="object 2">
            <a:extLst>
              <a:ext uri="{FF2B5EF4-FFF2-40B4-BE49-F238E27FC236}">
                <a16:creationId xmlns:a16="http://schemas.microsoft.com/office/drawing/2014/main" id="{DF85BA0B-C0E0-4D26-9A02-C444E2FC5558}"/>
              </a:ext>
            </a:extLst>
          </p:cNvPr>
          <p:cNvSpPr txBox="1">
            <a:spLocks/>
          </p:cNvSpPr>
          <p:nvPr/>
        </p:nvSpPr>
        <p:spPr>
          <a:xfrm>
            <a:off x="601662" y="332805"/>
            <a:ext cx="7429500" cy="474489"/>
          </a:xfrm>
          <a:prstGeom prst="rect">
            <a:avLst/>
          </a:prstGeom>
        </p:spPr>
        <p:txBody>
          <a:bodyPr vert="horz" wrap="square" lIns="0" tIns="12700" rIns="0" bIns="0" rtlCol="0">
            <a:spAutoFit/>
          </a:bodyPr>
          <a:lstStyle>
            <a:lvl1pPr>
              <a:defRPr sz="3000" b="0" i="0">
                <a:solidFill>
                  <a:srgbClr val="79848D"/>
                </a:solidFill>
                <a:latin typeface="HelveticaNeueLT Std"/>
                <a:ea typeface="+mj-ea"/>
                <a:cs typeface="HelveticaNeueLT Std"/>
              </a:defRPr>
            </a:lvl1pPr>
          </a:lstStyle>
          <a:p>
            <a:pPr marL="12700">
              <a:spcBef>
                <a:spcPts val="100"/>
              </a:spcBef>
            </a:pPr>
            <a:r>
              <a:rPr lang="en-GB" b="1">
                <a:latin typeface="+mn-lt"/>
              </a:rPr>
              <a:t>Policy Objectives</a:t>
            </a:r>
          </a:p>
        </p:txBody>
      </p:sp>
      <p:sp>
        <p:nvSpPr>
          <p:cNvPr id="11" name="object 4">
            <a:extLst>
              <a:ext uri="{FF2B5EF4-FFF2-40B4-BE49-F238E27FC236}">
                <a16:creationId xmlns:a16="http://schemas.microsoft.com/office/drawing/2014/main" id="{BE68E24C-B494-45C5-844C-B0D71A2B5681}"/>
              </a:ext>
            </a:extLst>
          </p:cNvPr>
          <p:cNvSpPr/>
          <p:nvPr/>
        </p:nvSpPr>
        <p:spPr>
          <a:xfrm>
            <a:off x="567100" y="2242021"/>
            <a:ext cx="3231515" cy="2603500"/>
          </a:xfrm>
          <a:custGeom>
            <a:avLst/>
            <a:gdLst/>
            <a:ahLst/>
            <a:cxnLst/>
            <a:rect l="l" t="t" r="r" b="b"/>
            <a:pathLst>
              <a:path w="3231515" h="2603500">
                <a:moveTo>
                  <a:pt x="2060613" y="2476614"/>
                </a:moveTo>
                <a:lnTo>
                  <a:pt x="1170279" y="2476614"/>
                </a:lnTo>
                <a:lnTo>
                  <a:pt x="1145247" y="2481578"/>
                </a:lnTo>
                <a:lnTo>
                  <a:pt x="1124786" y="2495115"/>
                </a:lnTo>
                <a:lnTo>
                  <a:pt x="1110981" y="2515190"/>
                </a:lnTo>
                <a:lnTo>
                  <a:pt x="1105916" y="2539771"/>
                </a:lnTo>
                <a:lnTo>
                  <a:pt x="1110981" y="2564388"/>
                </a:lnTo>
                <a:lnTo>
                  <a:pt x="1124786" y="2584483"/>
                </a:lnTo>
                <a:lnTo>
                  <a:pt x="1145247" y="2598026"/>
                </a:lnTo>
                <a:lnTo>
                  <a:pt x="1170279" y="2602992"/>
                </a:lnTo>
                <a:lnTo>
                  <a:pt x="2060613" y="2602992"/>
                </a:lnTo>
                <a:lnTo>
                  <a:pt x="2085673" y="2598026"/>
                </a:lnTo>
                <a:lnTo>
                  <a:pt x="2106136" y="2584483"/>
                </a:lnTo>
                <a:lnTo>
                  <a:pt x="2119931" y="2564388"/>
                </a:lnTo>
                <a:lnTo>
                  <a:pt x="2124989" y="2539771"/>
                </a:lnTo>
                <a:lnTo>
                  <a:pt x="2119931" y="2515190"/>
                </a:lnTo>
                <a:lnTo>
                  <a:pt x="2106136" y="2495115"/>
                </a:lnTo>
                <a:lnTo>
                  <a:pt x="2085673" y="2481578"/>
                </a:lnTo>
                <a:lnTo>
                  <a:pt x="2060613" y="2476614"/>
                </a:lnTo>
                <a:close/>
              </a:path>
              <a:path w="3231515" h="2603500">
                <a:moveTo>
                  <a:pt x="1395780" y="2122868"/>
                </a:moveTo>
                <a:lnTo>
                  <a:pt x="1265732" y="2122868"/>
                </a:lnTo>
                <a:lnTo>
                  <a:pt x="1212977" y="2476614"/>
                </a:lnTo>
                <a:lnTo>
                  <a:pt x="1343088" y="2476614"/>
                </a:lnTo>
                <a:lnTo>
                  <a:pt x="1395730" y="2123478"/>
                </a:lnTo>
                <a:lnTo>
                  <a:pt x="1395780" y="2122868"/>
                </a:lnTo>
                <a:close/>
              </a:path>
              <a:path w="3231515" h="2603500">
                <a:moveTo>
                  <a:pt x="1954860" y="2122868"/>
                </a:moveTo>
                <a:lnTo>
                  <a:pt x="1824342" y="2122868"/>
                </a:lnTo>
                <a:lnTo>
                  <a:pt x="1824482" y="2124252"/>
                </a:lnTo>
                <a:lnTo>
                  <a:pt x="1885975" y="2476614"/>
                </a:lnTo>
                <a:lnTo>
                  <a:pt x="2016569" y="2476614"/>
                </a:lnTo>
                <a:lnTo>
                  <a:pt x="1954860" y="2122868"/>
                </a:lnTo>
                <a:close/>
              </a:path>
              <a:path w="3231515" h="2603500">
                <a:moveTo>
                  <a:pt x="3123628" y="0"/>
                </a:moveTo>
                <a:lnTo>
                  <a:pt x="107276" y="0"/>
                </a:lnTo>
                <a:lnTo>
                  <a:pt x="65568" y="8293"/>
                </a:lnTo>
                <a:lnTo>
                  <a:pt x="31464" y="30894"/>
                </a:lnTo>
                <a:lnTo>
                  <a:pt x="8446" y="64384"/>
                </a:lnTo>
                <a:lnTo>
                  <a:pt x="0" y="105346"/>
                </a:lnTo>
                <a:lnTo>
                  <a:pt x="0" y="2017522"/>
                </a:lnTo>
                <a:lnTo>
                  <a:pt x="8446" y="2058499"/>
                </a:lnTo>
                <a:lnTo>
                  <a:pt x="31464" y="2091988"/>
                </a:lnTo>
                <a:lnTo>
                  <a:pt x="65568" y="2114580"/>
                </a:lnTo>
                <a:lnTo>
                  <a:pt x="107276" y="2122868"/>
                </a:lnTo>
                <a:lnTo>
                  <a:pt x="3123628" y="2122868"/>
                </a:lnTo>
                <a:lnTo>
                  <a:pt x="3165357" y="2114580"/>
                </a:lnTo>
                <a:lnTo>
                  <a:pt x="3199460" y="2091988"/>
                </a:lnTo>
                <a:lnTo>
                  <a:pt x="3222465" y="2058499"/>
                </a:lnTo>
                <a:lnTo>
                  <a:pt x="3230905" y="2017522"/>
                </a:lnTo>
                <a:lnTo>
                  <a:pt x="3230905" y="1996490"/>
                </a:lnTo>
                <a:lnTo>
                  <a:pt x="128752" y="1996490"/>
                </a:lnTo>
                <a:lnTo>
                  <a:pt x="128752" y="1652473"/>
                </a:lnTo>
                <a:lnTo>
                  <a:pt x="3230905" y="1652473"/>
                </a:lnTo>
                <a:lnTo>
                  <a:pt x="3230905" y="1526032"/>
                </a:lnTo>
                <a:lnTo>
                  <a:pt x="128752" y="1526032"/>
                </a:lnTo>
                <a:lnTo>
                  <a:pt x="128752" y="126441"/>
                </a:lnTo>
                <a:lnTo>
                  <a:pt x="3230905" y="126441"/>
                </a:lnTo>
                <a:lnTo>
                  <a:pt x="3230905" y="105346"/>
                </a:lnTo>
                <a:lnTo>
                  <a:pt x="3222465" y="64384"/>
                </a:lnTo>
                <a:lnTo>
                  <a:pt x="3199460" y="30894"/>
                </a:lnTo>
                <a:lnTo>
                  <a:pt x="3165357" y="8293"/>
                </a:lnTo>
                <a:lnTo>
                  <a:pt x="3123628" y="0"/>
                </a:lnTo>
                <a:close/>
              </a:path>
              <a:path w="3231515" h="2603500">
                <a:moveTo>
                  <a:pt x="3230905" y="1652473"/>
                </a:moveTo>
                <a:lnTo>
                  <a:pt x="3102203" y="1652473"/>
                </a:lnTo>
                <a:lnTo>
                  <a:pt x="3102203" y="1996490"/>
                </a:lnTo>
                <a:lnTo>
                  <a:pt x="3230905" y="1996490"/>
                </a:lnTo>
                <a:lnTo>
                  <a:pt x="3230905" y="1652473"/>
                </a:lnTo>
                <a:close/>
              </a:path>
              <a:path w="3231515" h="2603500">
                <a:moveTo>
                  <a:pt x="3230905" y="126441"/>
                </a:moveTo>
                <a:lnTo>
                  <a:pt x="3102203" y="126441"/>
                </a:lnTo>
                <a:lnTo>
                  <a:pt x="3102203" y="1526032"/>
                </a:lnTo>
                <a:lnTo>
                  <a:pt x="3230905" y="1526032"/>
                </a:lnTo>
                <a:lnTo>
                  <a:pt x="3230905" y="126441"/>
                </a:lnTo>
                <a:close/>
              </a:path>
            </a:pathLst>
          </a:custGeom>
          <a:solidFill>
            <a:srgbClr val="00B050"/>
          </a:solidFill>
        </p:spPr>
        <p:txBody>
          <a:bodyPr wrap="square" lIns="0" tIns="0" rIns="0" bIns="0" rtlCol="0"/>
          <a:lstStyle/>
          <a:p>
            <a:endParaRPr lang="uk-UA"/>
          </a:p>
        </p:txBody>
      </p:sp>
      <p:sp>
        <p:nvSpPr>
          <p:cNvPr id="12" name="object 5">
            <a:extLst>
              <a:ext uri="{FF2B5EF4-FFF2-40B4-BE49-F238E27FC236}">
                <a16:creationId xmlns:a16="http://schemas.microsoft.com/office/drawing/2014/main" id="{8AB7632F-CBD9-4C3E-B3A2-A157C2F386F4}"/>
              </a:ext>
            </a:extLst>
          </p:cNvPr>
          <p:cNvSpPr/>
          <p:nvPr/>
        </p:nvSpPr>
        <p:spPr>
          <a:xfrm>
            <a:off x="2106917" y="3987430"/>
            <a:ext cx="151320" cy="148602"/>
          </a:xfrm>
          <a:prstGeom prst="rect">
            <a:avLst/>
          </a:prstGeom>
          <a:solidFill>
            <a:srgbClr val="00B050"/>
          </a:solidFill>
        </p:spPr>
        <p:txBody>
          <a:bodyPr wrap="square" lIns="0" tIns="0" rIns="0" bIns="0" rtlCol="0"/>
          <a:lstStyle/>
          <a:p>
            <a:endParaRPr lang="uk-UA"/>
          </a:p>
        </p:txBody>
      </p:sp>
      <p:sp>
        <p:nvSpPr>
          <p:cNvPr id="13" name="object 6">
            <a:extLst>
              <a:ext uri="{FF2B5EF4-FFF2-40B4-BE49-F238E27FC236}">
                <a16:creationId xmlns:a16="http://schemas.microsoft.com/office/drawing/2014/main" id="{BDF2188D-75B0-4240-9A42-044678A2AEE0}"/>
              </a:ext>
            </a:extLst>
          </p:cNvPr>
          <p:cNvSpPr/>
          <p:nvPr/>
        </p:nvSpPr>
        <p:spPr>
          <a:xfrm>
            <a:off x="1418587" y="2762121"/>
            <a:ext cx="309880" cy="302895"/>
          </a:xfrm>
          <a:custGeom>
            <a:avLst/>
            <a:gdLst/>
            <a:ahLst/>
            <a:cxnLst/>
            <a:rect l="l" t="t" r="r" b="b"/>
            <a:pathLst>
              <a:path w="309880" h="302894">
                <a:moveTo>
                  <a:pt x="154762" y="0"/>
                </a:moveTo>
                <a:lnTo>
                  <a:pt x="105860" y="7715"/>
                </a:lnTo>
                <a:lnTo>
                  <a:pt x="63378" y="29198"/>
                </a:lnTo>
                <a:lnTo>
                  <a:pt x="29871" y="61949"/>
                </a:lnTo>
                <a:lnTo>
                  <a:pt x="7893" y="103472"/>
                </a:lnTo>
                <a:lnTo>
                  <a:pt x="0" y="151269"/>
                </a:lnTo>
                <a:lnTo>
                  <a:pt x="7893" y="199066"/>
                </a:lnTo>
                <a:lnTo>
                  <a:pt x="29871" y="240589"/>
                </a:lnTo>
                <a:lnTo>
                  <a:pt x="63378" y="273341"/>
                </a:lnTo>
                <a:lnTo>
                  <a:pt x="105860" y="294823"/>
                </a:lnTo>
                <a:lnTo>
                  <a:pt x="154762" y="302539"/>
                </a:lnTo>
                <a:lnTo>
                  <a:pt x="203663" y="294823"/>
                </a:lnTo>
                <a:lnTo>
                  <a:pt x="246145" y="273341"/>
                </a:lnTo>
                <a:lnTo>
                  <a:pt x="279652" y="240589"/>
                </a:lnTo>
                <a:lnTo>
                  <a:pt x="289191" y="222567"/>
                </a:lnTo>
                <a:lnTo>
                  <a:pt x="132892" y="222567"/>
                </a:lnTo>
                <a:lnTo>
                  <a:pt x="59944" y="151269"/>
                </a:lnTo>
                <a:lnTo>
                  <a:pt x="89065" y="122707"/>
                </a:lnTo>
                <a:lnTo>
                  <a:pt x="176728" y="122707"/>
                </a:lnTo>
                <a:lnTo>
                  <a:pt x="220459" y="79971"/>
                </a:lnTo>
                <a:lnTo>
                  <a:pt x="289191" y="79971"/>
                </a:lnTo>
                <a:lnTo>
                  <a:pt x="279652" y="61949"/>
                </a:lnTo>
                <a:lnTo>
                  <a:pt x="246145" y="29198"/>
                </a:lnTo>
                <a:lnTo>
                  <a:pt x="203663" y="7715"/>
                </a:lnTo>
                <a:lnTo>
                  <a:pt x="154762" y="0"/>
                </a:lnTo>
                <a:close/>
              </a:path>
              <a:path w="309880" h="302894">
                <a:moveTo>
                  <a:pt x="289191" y="79971"/>
                </a:moveTo>
                <a:lnTo>
                  <a:pt x="220459" y="79971"/>
                </a:lnTo>
                <a:lnTo>
                  <a:pt x="249580" y="108534"/>
                </a:lnTo>
                <a:lnTo>
                  <a:pt x="132892" y="222567"/>
                </a:lnTo>
                <a:lnTo>
                  <a:pt x="289191" y="222567"/>
                </a:lnTo>
                <a:lnTo>
                  <a:pt x="301630" y="199066"/>
                </a:lnTo>
                <a:lnTo>
                  <a:pt x="309524" y="151269"/>
                </a:lnTo>
                <a:lnTo>
                  <a:pt x="301630" y="103472"/>
                </a:lnTo>
                <a:lnTo>
                  <a:pt x="289191" y="79971"/>
                </a:lnTo>
                <a:close/>
              </a:path>
              <a:path w="309880" h="302894">
                <a:moveTo>
                  <a:pt x="176728" y="122707"/>
                </a:moveTo>
                <a:lnTo>
                  <a:pt x="89065" y="122707"/>
                </a:lnTo>
                <a:lnTo>
                  <a:pt x="132892" y="165544"/>
                </a:lnTo>
                <a:lnTo>
                  <a:pt x="176728" y="122707"/>
                </a:lnTo>
                <a:close/>
              </a:path>
            </a:pathLst>
          </a:custGeom>
          <a:solidFill>
            <a:srgbClr val="00B050"/>
          </a:solidFill>
        </p:spPr>
        <p:txBody>
          <a:bodyPr wrap="square" lIns="0" tIns="0" rIns="0" bIns="0" rtlCol="0"/>
          <a:lstStyle/>
          <a:p>
            <a:endParaRPr lang="uk-UA"/>
          </a:p>
        </p:txBody>
      </p:sp>
      <p:sp>
        <p:nvSpPr>
          <p:cNvPr id="15" name="object 7">
            <a:extLst>
              <a:ext uri="{FF2B5EF4-FFF2-40B4-BE49-F238E27FC236}">
                <a16:creationId xmlns:a16="http://schemas.microsoft.com/office/drawing/2014/main" id="{E838D228-1326-400D-AE33-8D385537F1CE}"/>
              </a:ext>
            </a:extLst>
          </p:cNvPr>
          <p:cNvSpPr/>
          <p:nvPr/>
        </p:nvSpPr>
        <p:spPr>
          <a:xfrm>
            <a:off x="1418587" y="3132933"/>
            <a:ext cx="309880" cy="302895"/>
          </a:xfrm>
          <a:custGeom>
            <a:avLst/>
            <a:gdLst/>
            <a:ahLst/>
            <a:cxnLst/>
            <a:rect l="l" t="t" r="r" b="b"/>
            <a:pathLst>
              <a:path w="309880" h="302895">
                <a:moveTo>
                  <a:pt x="154762" y="0"/>
                </a:moveTo>
                <a:lnTo>
                  <a:pt x="105860" y="7715"/>
                </a:lnTo>
                <a:lnTo>
                  <a:pt x="63378" y="29198"/>
                </a:lnTo>
                <a:lnTo>
                  <a:pt x="29871" y="61949"/>
                </a:lnTo>
                <a:lnTo>
                  <a:pt x="7893" y="103472"/>
                </a:lnTo>
                <a:lnTo>
                  <a:pt x="0" y="151269"/>
                </a:lnTo>
                <a:lnTo>
                  <a:pt x="7893" y="199066"/>
                </a:lnTo>
                <a:lnTo>
                  <a:pt x="29871" y="240589"/>
                </a:lnTo>
                <a:lnTo>
                  <a:pt x="63378" y="273341"/>
                </a:lnTo>
                <a:lnTo>
                  <a:pt x="105860" y="294823"/>
                </a:lnTo>
                <a:lnTo>
                  <a:pt x="154762" y="302539"/>
                </a:lnTo>
                <a:lnTo>
                  <a:pt x="203663" y="294823"/>
                </a:lnTo>
                <a:lnTo>
                  <a:pt x="246145" y="273341"/>
                </a:lnTo>
                <a:lnTo>
                  <a:pt x="279652" y="240589"/>
                </a:lnTo>
                <a:lnTo>
                  <a:pt x="289191" y="222567"/>
                </a:lnTo>
                <a:lnTo>
                  <a:pt x="132892" y="222567"/>
                </a:lnTo>
                <a:lnTo>
                  <a:pt x="59944" y="151269"/>
                </a:lnTo>
                <a:lnTo>
                  <a:pt x="89065" y="122707"/>
                </a:lnTo>
                <a:lnTo>
                  <a:pt x="176728" y="122707"/>
                </a:lnTo>
                <a:lnTo>
                  <a:pt x="220459" y="79971"/>
                </a:lnTo>
                <a:lnTo>
                  <a:pt x="289191" y="79971"/>
                </a:lnTo>
                <a:lnTo>
                  <a:pt x="279652" y="61949"/>
                </a:lnTo>
                <a:lnTo>
                  <a:pt x="246145" y="29198"/>
                </a:lnTo>
                <a:lnTo>
                  <a:pt x="203663" y="7715"/>
                </a:lnTo>
                <a:lnTo>
                  <a:pt x="154762" y="0"/>
                </a:lnTo>
                <a:close/>
              </a:path>
              <a:path w="309880" h="302895">
                <a:moveTo>
                  <a:pt x="289191" y="79971"/>
                </a:moveTo>
                <a:lnTo>
                  <a:pt x="220459" y="79971"/>
                </a:lnTo>
                <a:lnTo>
                  <a:pt x="249580" y="108534"/>
                </a:lnTo>
                <a:lnTo>
                  <a:pt x="132892" y="222567"/>
                </a:lnTo>
                <a:lnTo>
                  <a:pt x="289191" y="222567"/>
                </a:lnTo>
                <a:lnTo>
                  <a:pt x="301630" y="199066"/>
                </a:lnTo>
                <a:lnTo>
                  <a:pt x="309524" y="151269"/>
                </a:lnTo>
                <a:lnTo>
                  <a:pt x="301630" y="103472"/>
                </a:lnTo>
                <a:lnTo>
                  <a:pt x="289191" y="79971"/>
                </a:lnTo>
                <a:close/>
              </a:path>
              <a:path w="309880" h="302895">
                <a:moveTo>
                  <a:pt x="176728" y="122707"/>
                </a:moveTo>
                <a:lnTo>
                  <a:pt x="89065" y="122707"/>
                </a:lnTo>
                <a:lnTo>
                  <a:pt x="132892" y="165544"/>
                </a:lnTo>
                <a:lnTo>
                  <a:pt x="176728" y="122707"/>
                </a:lnTo>
                <a:close/>
              </a:path>
            </a:pathLst>
          </a:custGeom>
          <a:solidFill>
            <a:srgbClr val="00B050"/>
          </a:solidFill>
        </p:spPr>
        <p:txBody>
          <a:bodyPr wrap="square" lIns="0" tIns="0" rIns="0" bIns="0" rtlCol="0"/>
          <a:lstStyle/>
          <a:p>
            <a:endParaRPr lang="uk-UA"/>
          </a:p>
        </p:txBody>
      </p:sp>
      <p:sp>
        <p:nvSpPr>
          <p:cNvPr id="16" name="object 8">
            <a:extLst>
              <a:ext uri="{FF2B5EF4-FFF2-40B4-BE49-F238E27FC236}">
                <a16:creationId xmlns:a16="http://schemas.microsoft.com/office/drawing/2014/main" id="{D220A33F-4D87-4BC4-9764-72CFBFB88644}"/>
              </a:ext>
            </a:extLst>
          </p:cNvPr>
          <p:cNvSpPr/>
          <p:nvPr/>
        </p:nvSpPr>
        <p:spPr>
          <a:xfrm>
            <a:off x="1942355" y="2842246"/>
            <a:ext cx="894080" cy="139700"/>
          </a:xfrm>
          <a:custGeom>
            <a:avLst/>
            <a:gdLst/>
            <a:ahLst/>
            <a:cxnLst/>
            <a:rect l="l" t="t" r="r" b="b"/>
            <a:pathLst>
              <a:path w="894080" h="139700">
                <a:moveTo>
                  <a:pt x="0" y="139700"/>
                </a:moveTo>
                <a:lnTo>
                  <a:pt x="893622" y="139700"/>
                </a:lnTo>
                <a:lnTo>
                  <a:pt x="893622" y="0"/>
                </a:lnTo>
                <a:lnTo>
                  <a:pt x="0" y="0"/>
                </a:lnTo>
                <a:lnTo>
                  <a:pt x="0" y="139700"/>
                </a:lnTo>
                <a:close/>
              </a:path>
            </a:pathLst>
          </a:custGeom>
          <a:solidFill>
            <a:srgbClr val="00B050"/>
          </a:solidFill>
        </p:spPr>
        <p:txBody>
          <a:bodyPr wrap="square" lIns="0" tIns="0" rIns="0" bIns="0" rtlCol="0"/>
          <a:lstStyle/>
          <a:p>
            <a:endParaRPr lang="uk-UA"/>
          </a:p>
        </p:txBody>
      </p:sp>
      <p:sp>
        <p:nvSpPr>
          <p:cNvPr id="17" name="object 9">
            <a:extLst>
              <a:ext uri="{FF2B5EF4-FFF2-40B4-BE49-F238E27FC236}">
                <a16:creationId xmlns:a16="http://schemas.microsoft.com/office/drawing/2014/main" id="{4377DB5C-150A-4721-B6D8-FF00753DAC0D}"/>
              </a:ext>
            </a:extLst>
          </p:cNvPr>
          <p:cNvSpPr/>
          <p:nvPr/>
        </p:nvSpPr>
        <p:spPr>
          <a:xfrm>
            <a:off x="1942355" y="3221919"/>
            <a:ext cx="894080" cy="139700"/>
          </a:xfrm>
          <a:custGeom>
            <a:avLst/>
            <a:gdLst/>
            <a:ahLst/>
            <a:cxnLst/>
            <a:rect l="l" t="t" r="r" b="b"/>
            <a:pathLst>
              <a:path w="894080" h="139700">
                <a:moveTo>
                  <a:pt x="0" y="139700"/>
                </a:moveTo>
                <a:lnTo>
                  <a:pt x="893622" y="139700"/>
                </a:lnTo>
                <a:lnTo>
                  <a:pt x="893622" y="0"/>
                </a:lnTo>
                <a:lnTo>
                  <a:pt x="0" y="0"/>
                </a:lnTo>
                <a:lnTo>
                  <a:pt x="0" y="139700"/>
                </a:lnTo>
                <a:close/>
              </a:path>
            </a:pathLst>
          </a:custGeom>
          <a:solidFill>
            <a:srgbClr val="00B050"/>
          </a:solidFill>
        </p:spPr>
        <p:txBody>
          <a:bodyPr wrap="square" lIns="0" tIns="0" rIns="0" bIns="0" rtlCol="0"/>
          <a:lstStyle/>
          <a:p>
            <a:endParaRPr lang="uk-UA"/>
          </a:p>
        </p:txBody>
      </p:sp>
      <p:sp>
        <p:nvSpPr>
          <p:cNvPr id="2" name="Номер слайда 1">
            <a:extLst>
              <a:ext uri="{FF2B5EF4-FFF2-40B4-BE49-F238E27FC236}">
                <a16:creationId xmlns:a16="http://schemas.microsoft.com/office/drawing/2014/main" id="{37DAFD69-904B-4634-93D6-A0A1D29D7208}"/>
              </a:ext>
            </a:extLst>
          </p:cNvPr>
          <p:cNvSpPr>
            <a:spLocks noGrp="1"/>
          </p:cNvSpPr>
          <p:nvPr>
            <p:ph type="sldNum" sz="quarter" idx="7"/>
          </p:nvPr>
        </p:nvSpPr>
        <p:spPr>
          <a:xfrm>
            <a:off x="11700909" y="6134722"/>
            <a:ext cx="107315" cy="123111"/>
          </a:xfrm>
        </p:spPr>
        <p:txBody>
          <a:bodyPr/>
          <a:lstStyle/>
          <a:p>
            <a:pPr marL="25400">
              <a:lnSpc>
                <a:spcPct val="100000"/>
              </a:lnSpc>
              <a:spcBef>
                <a:spcPts val="60"/>
              </a:spcBef>
            </a:pPr>
            <a:fld id="{81D60167-4931-47E6-BA6A-407CBD079E47}" type="slidenum">
              <a:rPr lang="uk-UA" smtClean="0"/>
              <a:t>2</a:t>
            </a:fld>
            <a:endParaRPr lang="uk-UA"/>
          </a:p>
        </p:txBody>
      </p:sp>
    </p:spTree>
    <p:extLst>
      <p:ext uri="{BB962C8B-B14F-4D97-AF65-F5344CB8AC3E}">
        <p14:creationId xmlns:p14="http://schemas.microsoft.com/office/powerpoint/2010/main" val="22476637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bject 18"/>
          <p:cNvSpPr txBox="1"/>
          <p:nvPr/>
        </p:nvSpPr>
        <p:spPr>
          <a:xfrm>
            <a:off x="3927354" y="1316310"/>
            <a:ext cx="7773555" cy="4321696"/>
          </a:xfrm>
          <a:prstGeom prst="rect">
            <a:avLst/>
          </a:prstGeom>
        </p:spPr>
        <p:txBody>
          <a:bodyPr vert="horz" wrap="square" lIns="0" tIns="12700" rIns="0" bIns="0" rtlCol="0">
            <a:spAutoFit/>
          </a:bodyPr>
          <a:lstStyle/>
          <a:p>
            <a:pPr marL="342900" indent="-342900" fontAlgn="base">
              <a:buFont typeface="Wingdings" panose="05000000000000000000" pitchFamily="2" charset="2"/>
              <a:buChar char="ü"/>
            </a:pPr>
            <a:r>
              <a:rPr lang="en-GB" sz="2000" b="1" i="0" u="none" strike="noStrike" dirty="0">
                <a:solidFill>
                  <a:srgbClr val="00B050"/>
                </a:solidFill>
                <a:latin typeface="+mj-lt"/>
              </a:rPr>
              <a:t>Everyone’s responsible </a:t>
            </a:r>
            <a:r>
              <a:rPr lang="en-GB" sz="2000" dirty="0">
                <a:solidFill>
                  <a:srgbClr val="404040"/>
                </a:solidFill>
                <a:latin typeface="+mj-lt"/>
              </a:rPr>
              <a:t> </a:t>
            </a:r>
            <a:r>
              <a:rPr lang="en-GB" sz="2000" b="0" i="0" u="none" strike="noStrike" dirty="0">
                <a:solidFill>
                  <a:srgbClr val="404040"/>
                </a:solidFill>
                <a:latin typeface="+mj-lt"/>
              </a:rPr>
              <a:t>for product safety at every production stage</a:t>
            </a:r>
          </a:p>
          <a:p>
            <a:pPr marL="342900" indent="-342900" fontAlgn="base">
              <a:buFont typeface="Wingdings" panose="05000000000000000000" pitchFamily="2" charset="2"/>
              <a:buChar char="ü"/>
            </a:pPr>
            <a:r>
              <a:rPr lang="en-GB" sz="2000" b="1" i="0" u="none" strike="noStrike" dirty="0">
                <a:solidFill>
                  <a:srgbClr val="00B050"/>
                </a:solidFill>
                <a:latin typeface="+mj-lt"/>
              </a:rPr>
              <a:t>Risk-based approach</a:t>
            </a:r>
            <a:r>
              <a:rPr lang="en-GB" sz="2000" b="0" i="0" u="none" strike="noStrike" dirty="0">
                <a:solidFill>
                  <a:srgbClr val="00B050"/>
                </a:solidFill>
                <a:latin typeface="+mj-lt"/>
              </a:rPr>
              <a:t>: </a:t>
            </a:r>
            <a:r>
              <a:rPr lang="en-GB" sz="2000" b="0" i="0" u="none" strike="noStrike" dirty="0">
                <a:solidFill>
                  <a:srgbClr val="404040"/>
                </a:solidFill>
                <a:latin typeface="+mj-lt"/>
              </a:rPr>
              <a:t>in-depth analysis of risks and hazards related to product safety</a:t>
            </a:r>
          </a:p>
          <a:p>
            <a:pPr marL="342900" indent="-342900" algn="l" rtl="0" fontAlgn="base">
              <a:buFont typeface="Wingdings" panose="05000000000000000000" pitchFamily="2" charset="2"/>
              <a:buChar char="ü"/>
            </a:pPr>
            <a:r>
              <a:rPr lang="en-GB" sz="2000" b="1" dirty="0">
                <a:solidFill>
                  <a:srgbClr val="00B050"/>
                </a:solidFill>
                <a:latin typeface="+mj-lt"/>
              </a:rPr>
              <a:t>Staff training, development, and engagement </a:t>
            </a:r>
          </a:p>
          <a:p>
            <a:pPr marL="342900" indent="-342900" algn="l" rtl="0" fontAlgn="base">
              <a:buFont typeface="Wingdings" panose="05000000000000000000" pitchFamily="2" charset="2"/>
              <a:buChar char="ü"/>
            </a:pPr>
            <a:r>
              <a:rPr lang="en-GB" sz="2000" b="1" dirty="0">
                <a:solidFill>
                  <a:srgbClr val="00B050"/>
                </a:solidFill>
                <a:latin typeface="+mj-lt"/>
              </a:rPr>
              <a:t>Compliance with legislation and key international standards</a:t>
            </a:r>
            <a:r>
              <a:rPr lang="en-GB" sz="2000" b="1" i="0" u="none" strike="noStrike" dirty="0">
                <a:solidFill>
                  <a:srgbClr val="31859C"/>
                </a:solidFill>
                <a:latin typeface="+mj-lt"/>
              </a:rPr>
              <a:t> </a:t>
            </a:r>
            <a:r>
              <a:rPr lang="en-GB" sz="2000" dirty="0">
                <a:solidFill>
                  <a:srgbClr val="404040"/>
                </a:solidFill>
                <a:latin typeface="+mj-lt"/>
              </a:rPr>
              <a:t>in product quality and safety management systems</a:t>
            </a:r>
          </a:p>
          <a:p>
            <a:pPr marL="342900" indent="-342900" algn="l" rtl="0" fontAlgn="base">
              <a:buFont typeface="Wingdings" panose="05000000000000000000" pitchFamily="2" charset="2"/>
              <a:buChar char="ü"/>
            </a:pPr>
            <a:r>
              <a:rPr lang="en-GB" sz="2000" b="1" i="0" u="none" strike="noStrike" dirty="0">
                <a:solidFill>
                  <a:srgbClr val="00B050"/>
                </a:solidFill>
                <a:latin typeface="+mj-lt"/>
              </a:rPr>
              <a:t>Commitment to change and continuous improvement </a:t>
            </a:r>
            <a:r>
              <a:rPr lang="en-GB" sz="2000" b="0" i="0" u="none" strike="noStrike" dirty="0">
                <a:solidFill>
                  <a:srgbClr val="404040"/>
                </a:solidFill>
                <a:latin typeface="+mj-lt"/>
              </a:rPr>
              <a:t>to achieve the Company’s sustainable development</a:t>
            </a:r>
            <a:r>
              <a:rPr lang="en-GB" sz="2000" b="0" i="0" dirty="0">
                <a:solidFill>
                  <a:srgbClr val="000000"/>
                </a:solidFill>
                <a:latin typeface="+mj-lt"/>
              </a:rPr>
              <a:t>​</a:t>
            </a:r>
          </a:p>
          <a:p>
            <a:pPr marL="342900" indent="-342900" algn="l" rtl="0" fontAlgn="base">
              <a:buFont typeface="Wingdings" panose="05000000000000000000" pitchFamily="2" charset="2"/>
              <a:buChar char="ü"/>
            </a:pPr>
            <a:r>
              <a:rPr lang="en-GB" sz="2000" b="1" dirty="0">
                <a:solidFill>
                  <a:srgbClr val="00B050"/>
                </a:solidFill>
                <a:latin typeface="+mj-lt"/>
              </a:rPr>
              <a:t>Openness and awareness </a:t>
            </a:r>
            <a:r>
              <a:rPr lang="en-GB" sz="2000" b="0" i="0" u="none" strike="noStrike" dirty="0">
                <a:solidFill>
                  <a:srgbClr val="404040"/>
                </a:solidFill>
                <a:latin typeface="+mj-lt"/>
              </a:rPr>
              <a:t>of stakeholders</a:t>
            </a:r>
            <a:r>
              <a:rPr lang="en-GB" sz="2000" b="0" i="0" dirty="0">
                <a:solidFill>
                  <a:srgbClr val="000000"/>
                </a:solidFill>
                <a:latin typeface="+mj-lt"/>
              </a:rPr>
              <a:t>​</a:t>
            </a:r>
          </a:p>
          <a:p>
            <a:pPr marL="342900" indent="-342900" algn="l" rtl="0" fontAlgn="base">
              <a:buFont typeface="Wingdings" panose="05000000000000000000" pitchFamily="2" charset="2"/>
              <a:buChar char="ü"/>
            </a:pPr>
            <a:r>
              <a:rPr lang="en-GB" sz="2000" b="1" dirty="0">
                <a:solidFill>
                  <a:srgbClr val="00B050"/>
                </a:solidFill>
                <a:latin typeface="+mj-lt"/>
              </a:rPr>
              <a:t>Customer focus</a:t>
            </a:r>
          </a:p>
          <a:p>
            <a:pPr marL="342900" indent="-342900" fontAlgn="base">
              <a:buFont typeface="Wingdings" panose="05000000000000000000" pitchFamily="2" charset="2"/>
              <a:buChar char="ü"/>
            </a:pPr>
            <a:r>
              <a:rPr lang="en-GB" sz="2000" b="1" dirty="0">
                <a:solidFill>
                  <a:srgbClr val="00B050"/>
                </a:solidFill>
                <a:latin typeface="+mj-lt"/>
              </a:rPr>
              <a:t>Leadership</a:t>
            </a:r>
          </a:p>
          <a:p>
            <a:pPr marL="342900" indent="-342900" fontAlgn="base">
              <a:buFont typeface="Wingdings" panose="05000000000000000000" pitchFamily="2" charset="2"/>
              <a:buChar char="ü"/>
            </a:pPr>
            <a:r>
              <a:rPr lang="en-GB" sz="2000" b="1" dirty="0">
                <a:solidFill>
                  <a:srgbClr val="00B050"/>
                </a:solidFill>
                <a:latin typeface="+mj-lt"/>
              </a:rPr>
              <a:t>Process approach</a:t>
            </a:r>
          </a:p>
          <a:p>
            <a:pPr marL="342900" indent="-342900" fontAlgn="base">
              <a:buFont typeface="Wingdings" panose="05000000000000000000" pitchFamily="2" charset="2"/>
              <a:buChar char="ü"/>
            </a:pPr>
            <a:r>
              <a:rPr lang="en-GB" sz="2000" b="1" dirty="0">
                <a:solidFill>
                  <a:srgbClr val="00B050"/>
                </a:solidFill>
                <a:latin typeface="+mj-lt"/>
              </a:rPr>
              <a:t>Data-driven decision making</a:t>
            </a:r>
          </a:p>
          <a:p>
            <a:pPr marL="342900" indent="-342900" fontAlgn="base">
              <a:buFont typeface="Wingdings" panose="05000000000000000000" pitchFamily="2" charset="2"/>
              <a:buChar char="ü"/>
            </a:pPr>
            <a:r>
              <a:rPr lang="en-GB" sz="2000" b="1" dirty="0">
                <a:solidFill>
                  <a:srgbClr val="00B050"/>
                </a:solidFill>
                <a:latin typeface="+mj-lt"/>
              </a:rPr>
              <a:t>Relationship management</a:t>
            </a:r>
          </a:p>
        </p:txBody>
      </p:sp>
      <p:sp>
        <p:nvSpPr>
          <p:cNvPr id="12" name="object 2">
            <a:extLst>
              <a:ext uri="{FF2B5EF4-FFF2-40B4-BE49-F238E27FC236}">
                <a16:creationId xmlns:a16="http://schemas.microsoft.com/office/drawing/2014/main" id="{C69EC367-7B73-4C2B-BA14-0FA1DE70628F}"/>
              </a:ext>
            </a:extLst>
          </p:cNvPr>
          <p:cNvSpPr txBox="1">
            <a:spLocks/>
          </p:cNvSpPr>
          <p:nvPr/>
        </p:nvSpPr>
        <p:spPr>
          <a:xfrm>
            <a:off x="434577" y="285646"/>
            <a:ext cx="11087100" cy="936154"/>
          </a:xfrm>
          <a:prstGeom prst="rect">
            <a:avLst/>
          </a:prstGeom>
        </p:spPr>
        <p:txBody>
          <a:bodyPr vert="horz" wrap="square" lIns="0" tIns="12700" rIns="0" bIns="0" rtlCol="0">
            <a:spAutoFit/>
          </a:bodyPr>
          <a:lstStyle>
            <a:lvl1pPr>
              <a:defRPr sz="3000" b="0" i="0">
                <a:solidFill>
                  <a:srgbClr val="79848D"/>
                </a:solidFill>
                <a:latin typeface="HelveticaNeueLT Std"/>
                <a:ea typeface="+mj-ea"/>
                <a:cs typeface="HelveticaNeueLT Std"/>
              </a:defRPr>
            </a:lvl1pPr>
          </a:lstStyle>
          <a:p>
            <a:pPr marL="12700">
              <a:spcBef>
                <a:spcPts val="100"/>
              </a:spcBef>
            </a:pPr>
            <a:r>
              <a:rPr lang="en-GB" b="1" i="0" u="none" strike="noStrike">
                <a:solidFill>
                  <a:srgbClr val="7F7F7F"/>
                </a:solidFill>
                <a:latin typeface="Calibri" panose="020F0502020204030204" pitchFamily="34" charset="0"/>
              </a:rPr>
              <a:t>Kernel’s principles in product quality and safety management </a:t>
            </a:r>
          </a:p>
        </p:txBody>
      </p:sp>
      <p:sp>
        <p:nvSpPr>
          <p:cNvPr id="13" name="object 8">
            <a:extLst>
              <a:ext uri="{FF2B5EF4-FFF2-40B4-BE49-F238E27FC236}">
                <a16:creationId xmlns:a16="http://schemas.microsoft.com/office/drawing/2014/main" id="{9FABBB45-2104-4600-9062-F6A119270995}"/>
              </a:ext>
            </a:extLst>
          </p:cNvPr>
          <p:cNvSpPr/>
          <p:nvPr/>
        </p:nvSpPr>
        <p:spPr>
          <a:xfrm flipV="1">
            <a:off x="904606" y="3333299"/>
            <a:ext cx="894080" cy="145317"/>
          </a:xfrm>
          <a:custGeom>
            <a:avLst/>
            <a:gdLst/>
            <a:ahLst/>
            <a:cxnLst/>
            <a:rect l="l" t="t" r="r" b="b"/>
            <a:pathLst>
              <a:path w="894080" h="139700">
                <a:moveTo>
                  <a:pt x="0" y="139700"/>
                </a:moveTo>
                <a:lnTo>
                  <a:pt x="893622" y="139700"/>
                </a:lnTo>
                <a:lnTo>
                  <a:pt x="893622" y="0"/>
                </a:lnTo>
                <a:lnTo>
                  <a:pt x="0" y="0"/>
                </a:lnTo>
                <a:lnTo>
                  <a:pt x="0" y="139700"/>
                </a:lnTo>
                <a:close/>
              </a:path>
            </a:pathLst>
          </a:custGeom>
          <a:solidFill>
            <a:srgbClr val="00B050"/>
          </a:solidFill>
        </p:spPr>
        <p:txBody>
          <a:bodyPr wrap="square" lIns="0" tIns="0" rIns="0" bIns="0" rtlCol="0"/>
          <a:lstStyle/>
          <a:p>
            <a:endParaRPr lang="uk-UA"/>
          </a:p>
        </p:txBody>
      </p:sp>
      <p:sp>
        <p:nvSpPr>
          <p:cNvPr id="14" name="object 12">
            <a:extLst>
              <a:ext uri="{FF2B5EF4-FFF2-40B4-BE49-F238E27FC236}">
                <a16:creationId xmlns:a16="http://schemas.microsoft.com/office/drawing/2014/main" id="{D467FFFA-7620-490E-B6BA-7FFB4D75F5D3}"/>
              </a:ext>
            </a:extLst>
          </p:cNvPr>
          <p:cNvSpPr/>
          <p:nvPr/>
        </p:nvSpPr>
        <p:spPr>
          <a:xfrm>
            <a:off x="629679" y="2101018"/>
            <a:ext cx="2917453" cy="2996746"/>
          </a:xfrm>
          <a:custGeom>
            <a:avLst/>
            <a:gdLst/>
            <a:ahLst/>
            <a:cxnLst/>
            <a:rect l="l" t="t" r="r" b="b"/>
            <a:pathLst>
              <a:path w="2937510" h="2940050">
                <a:moveTo>
                  <a:pt x="1488694" y="0"/>
                </a:moveTo>
                <a:lnTo>
                  <a:pt x="62522" y="0"/>
                </a:lnTo>
                <a:lnTo>
                  <a:pt x="37022" y="4527"/>
                </a:lnTo>
                <a:lnTo>
                  <a:pt x="17278" y="17284"/>
                </a:lnTo>
                <a:lnTo>
                  <a:pt x="4525" y="37033"/>
                </a:lnTo>
                <a:lnTo>
                  <a:pt x="0" y="62534"/>
                </a:lnTo>
                <a:lnTo>
                  <a:pt x="0" y="2877032"/>
                </a:lnTo>
                <a:lnTo>
                  <a:pt x="4525" y="2902532"/>
                </a:lnTo>
                <a:lnTo>
                  <a:pt x="17278" y="2922276"/>
                </a:lnTo>
                <a:lnTo>
                  <a:pt x="37022" y="2935029"/>
                </a:lnTo>
                <a:lnTo>
                  <a:pt x="62522" y="2939554"/>
                </a:lnTo>
                <a:lnTo>
                  <a:pt x="2314257" y="2939554"/>
                </a:lnTo>
                <a:lnTo>
                  <a:pt x="2339737" y="2934935"/>
                </a:lnTo>
                <a:lnTo>
                  <a:pt x="2359474" y="2921523"/>
                </a:lnTo>
                <a:lnTo>
                  <a:pt x="2372227" y="2899992"/>
                </a:lnTo>
                <a:lnTo>
                  <a:pt x="2376754" y="2871012"/>
                </a:lnTo>
                <a:lnTo>
                  <a:pt x="2376754" y="2814485"/>
                </a:lnTo>
                <a:lnTo>
                  <a:pt x="125069" y="2814485"/>
                </a:lnTo>
                <a:lnTo>
                  <a:pt x="125069" y="125069"/>
                </a:lnTo>
                <a:lnTo>
                  <a:pt x="1639049" y="125069"/>
                </a:lnTo>
                <a:lnTo>
                  <a:pt x="1532610" y="18630"/>
                </a:lnTo>
                <a:lnTo>
                  <a:pt x="1523034" y="10399"/>
                </a:lnTo>
                <a:lnTo>
                  <a:pt x="1512900" y="4586"/>
                </a:lnTo>
                <a:lnTo>
                  <a:pt x="1501642" y="1137"/>
                </a:lnTo>
                <a:lnTo>
                  <a:pt x="1488694" y="0"/>
                </a:lnTo>
                <a:close/>
              </a:path>
              <a:path w="2937510" h="2940050">
                <a:moveTo>
                  <a:pt x="2376754" y="2398420"/>
                </a:moveTo>
                <a:lnTo>
                  <a:pt x="2252306" y="2398420"/>
                </a:lnTo>
                <a:lnTo>
                  <a:pt x="2252306" y="2814485"/>
                </a:lnTo>
                <a:lnTo>
                  <a:pt x="2376754" y="2814485"/>
                </a:lnTo>
                <a:lnTo>
                  <a:pt x="2376754" y="2398420"/>
                </a:lnTo>
                <a:close/>
              </a:path>
              <a:path w="2937510" h="2940050">
                <a:moveTo>
                  <a:pt x="1639049" y="125069"/>
                </a:moveTo>
                <a:lnTo>
                  <a:pt x="1426197" y="125069"/>
                </a:lnTo>
                <a:lnTo>
                  <a:pt x="1426197" y="888060"/>
                </a:lnTo>
                <a:lnTo>
                  <a:pt x="1430724" y="913559"/>
                </a:lnTo>
                <a:lnTo>
                  <a:pt x="1443477" y="933303"/>
                </a:lnTo>
                <a:lnTo>
                  <a:pt x="1463214" y="946056"/>
                </a:lnTo>
                <a:lnTo>
                  <a:pt x="1488694" y="950582"/>
                </a:lnTo>
                <a:lnTo>
                  <a:pt x="2251722" y="950582"/>
                </a:lnTo>
                <a:lnTo>
                  <a:pt x="2251722" y="1689544"/>
                </a:lnTo>
                <a:lnTo>
                  <a:pt x="1655241" y="2285987"/>
                </a:lnTo>
                <a:lnTo>
                  <a:pt x="1602346" y="2693619"/>
                </a:lnTo>
                <a:lnTo>
                  <a:pt x="2010003" y="2640723"/>
                </a:lnTo>
                <a:lnTo>
                  <a:pt x="2098370" y="2552357"/>
                </a:lnTo>
                <a:lnTo>
                  <a:pt x="1743062" y="2552357"/>
                </a:lnTo>
                <a:lnTo>
                  <a:pt x="1777314" y="2341918"/>
                </a:lnTo>
                <a:lnTo>
                  <a:pt x="2554757" y="1564474"/>
                </a:lnTo>
                <a:lnTo>
                  <a:pt x="2376754" y="1564474"/>
                </a:lnTo>
                <a:lnTo>
                  <a:pt x="2376754" y="888060"/>
                </a:lnTo>
                <a:lnTo>
                  <a:pt x="2358148" y="844169"/>
                </a:lnTo>
                <a:lnTo>
                  <a:pt x="2338920" y="824941"/>
                </a:lnTo>
                <a:lnTo>
                  <a:pt x="1551228" y="824941"/>
                </a:lnTo>
                <a:lnTo>
                  <a:pt x="1551228" y="212229"/>
                </a:lnTo>
                <a:lnTo>
                  <a:pt x="1726209" y="212229"/>
                </a:lnTo>
                <a:lnTo>
                  <a:pt x="1639049" y="125069"/>
                </a:lnTo>
                <a:close/>
              </a:path>
              <a:path w="2937510" h="2940050">
                <a:moveTo>
                  <a:pt x="2902826" y="1482848"/>
                </a:moveTo>
                <a:lnTo>
                  <a:pt x="2687913" y="1482848"/>
                </a:lnTo>
                <a:lnTo>
                  <a:pt x="2734771" y="1491980"/>
                </a:lnTo>
                <a:lnTo>
                  <a:pt x="2775991" y="1519377"/>
                </a:lnTo>
                <a:lnTo>
                  <a:pt x="2803394" y="1560602"/>
                </a:lnTo>
                <a:lnTo>
                  <a:pt x="2812529" y="1607465"/>
                </a:lnTo>
                <a:lnTo>
                  <a:pt x="2803394" y="1654331"/>
                </a:lnTo>
                <a:lnTo>
                  <a:pt x="2775991" y="1695564"/>
                </a:lnTo>
                <a:lnTo>
                  <a:pt x="1953501" y="2518067"/>
                </a:lnTo>
                <a:lnTo>
                  <a:pt x="1743062" y="2552357"/>
                </a:lnTo>
                <a:lnTo>
                  <a:pt x="2098370" y="2552357"/>
                </a:lnTo>
                <a:lnTo>
                  <a:pt x="2252306" y="2398420"/>
                </a:lnTo>
                <a:lnTo>
                  <a:pt x="2376754" y="2398420"/>
                </a:lnTo>
                <a:lnTo>
                  <a:pt x="2376754" y="2273947"/>
                </a:lnTo>
                <a:lnTo>
                  <a:pt x="2864396" y="1786331"/>
                </a:lnTo>
                <a:lnTo>
                  <a:pt x="2893431" y="1751583"/>
                </a:lnTo>
                <a:lnTo>
                  <a:pt x="2915207" y="1713336"/>
                </a:lnTo>
                <a:lnTo>
                  <a:pt x="2929724" y="1672589"/>
                </a:lnTo>
                <a:lnTo>
                  <a:pt x="2936983" y="1630341"/>
                </a:lnTo>
                <a:lnTo>
                  <a:pt x="2936983" y="1587593"/>
                </a:lnTo>
                <a:lnTo>
                  <a:pt x="2929724" y="1545345"/>
                </a:lnTo>
                <a:lnTo>
                  <a:pt x="2915207" y="1504596"/>
                </a:lnTo>
                <a:lnTo>
                  <a:pt x="2902826" y="1482848"/>
                </a:lnTo>
                <a:close/>
              </a:path>
              <a:path w="2937510" h="2940050">
                <a:moveTo>
                  <a:pt x="2708386" y="1359007"/>
                </a:moveTo>
                <a:lnTo>
                  <a:pt x="2665640" y="1359007"/>
                </a:lnTo>
                <a:lnTo>
                  <a:pt x="2623396" y="1366265"/>
                </a:lnTo>
                <a:lnTo>
                  <a:pt x="2582651" y="1380783"/>
                </a:lnTo>
                <a:lnTo>
                  <a:pt x="2544406" y="1402559"/>
                </a:lnTo>
                <a:lnTo>
                  <a:pt x="2509659" y="1431594"/>
                </a:lnTo>
                <a:lnTo>
                  <a:pt x="2376754" y="1564474"/>
                </a:lnTo>
                <a:lnTo>
                  <a:pt x="2554757" y="1564474"/>
                </a:lnTo>
                <a:lnTo>
                  <a:pt x="2599855" y="1519377"/>
                </a:lnTo>
                <a:lnTo>
                  <a:pt x="2641060" y="1491980"/>
                </a:lnTo>
                <a:lnTo>
                  <a:pt x="2687913" y="1482848"/>
                </a:lnTo>
                <a:lnTo>
                  <a:pt x="2902826" y="1482848"/>
                </a:lnTo>
                <a:lnTo>
                  <a:pt x="2893431" y="1466346"/>
                </a:lnTo>
                <a:lnTo>
                  <a:pt x="2864396" y="1431594"/>
                </a:lnTo>
                <a:lnTo>
                  <a:pt x="2829638" y="1402559"/>
                </a:lnTo>
                <a:lnTo>
                  <a:pt x="2791384" y="1380783"/>
                </a:lnTo>
                <a:lnTo>
                  <a:pt x="2750634" y="1366265"/>
                </a:lnTo>
                <a:lnTo>
                  <a:pt x="2708386" y="1359007"/>
                </a:lnTo>
                <a:close/>
              </a:path>
              <a:path w="2937510" h="2940050">
                <a:moveTo>
                  <a:pt x="1726209" y="212229"/>
                </a:moveTo>
                <a:lnTo>
                  <a:pt x="1551228" y="212229"/>
                </a:lnTo>
                <a:lnTo>
                  <a:pt x="2163940" y="824941"/>
                </a:lnTo>
                <a:lnTo>
                  <a:pt x="2338920" y="824941"/>
                </a:lnTo>
                <a:lnTo>
                  <a:pt x="1726209" y="212229"/>
                </a:lnTo>
                <a:close/>
              </a:path>
            </a:pathLst>
          </a:custGeom>
          <a:solidFill>
            <a:srgbClr val="00B050"/>
          </a:solidFill>
        </p:spPr>
        <p:txBody>
          <a:bodyPr wrap="square" lIns="0" tIns="0" rIns="0" bIns="0" rtlCol="0"/>
          <a:lstStyle/>
          <a:p>
            <a:endParaRPr lang="uk-UA"/>
          </a:p>
        </p:txBody>
      </p:sp>
      <p:sp>
        <p:nvSpPr>
          <p:cNvPr id="15" name="object 5">
            <a:extLst>
              <a:ext uri="{FF2B5EF4-FFF2-40B4-BE49-F238E27FC236}">
                <a16:creationId xmlns:a16="http://schemas.microsoft.com/office/drawing/2014/main" id="{90A32604-72F4-476B-9EE3-DCF77A6D3D79}"/>
              </a:ext>
            </a:extLst>
          </p:cNvPr>
          <p:cNvSpPr/>
          <p:nvPr/>
        </p:nvSpPr>
        <p:spPr>
          <a:xfrm>
            <a:off x="918461" y="2269576"/>
            <a:ext cx="652780" cy="120014"/>
          </a:xfrm>
          <a:custGeom>
            <a:avLst/>
            <a:gdLst/>
            <a:ahLst/>
            <a:cxnLst/>
            <a:rect l="l" t="t" r="r" b="b"/>
            <a:pathLst>
              <a:path w="652780" h="120014">
                <a:moveTo>
                  <a:pt x="0" y="0"/>
                </a:moveTo>
                <a:lnTo>
                  <a:pt x="652462" y="0"/>
                </a:lnTo>
                <a:lnTo>
                  <a:pt x="652462" y="120002"/>
                </a:lnTo>
                <a:lnTo>
                  <a:pt x="0" y="120002"/>
                </a:lnTo>
                <a:lnTo>
                  <a:pt x="0" y="0"/>
                </a:lnTo>
                <a:close/>
              </a:path>
            </a:pathLst>
          </a:custGeom>
          <a:solidFill>
            <a:srgbClr val="00B050"/>
          </a:solidFill>
        </p:spPr>
        <p:txBody>
          <a:bodyPr wrap="square" lIns="0" tIns="0" rIns="0" bIns="0" rtlCol="0"/>
          <a:lstStyle/>
          <a:p>
            <a:endParaRPr lang="uk-UA"/>
          </a:p>
        </p:txBody>
      </p:sp>
      <p:sp>
        <p:nvSpPr>
          <p:cNvPr id="16" name="object 5">
            <a:extLst>
              <a:ext uri="{FF2B5EF4-FFF2-40B4-BE49-F238E27FC236}">
                <a16:creationId xmlns:a16="http://schemas.microsoft.com/office/drawing/2014/main" id="{D2420541-8565-480C-B90D-5571BC4D3F87}"/>
              </a:ext>
            </a:extLst>
          </p:cNvPr>
          <p:cNvSpPr/>
          <p:nvPr/>
        </p:nvSpPr>
        <p:spPr>
          <a:xfrm>
            <a:off x="918461" y="2640869"/>
            <a:ext cx="652780" cy="120014"/>
          </a:xfrm>
          <a:custGeom>
            <a:avLst/>
            <a:gdLst/>
            <a:ahLst/>
            <a:cxnLst/>
            <a:rect l="l" t="t" r="r" b="b"/>
            <a:pathLst>
              <a:path w="652780" h="120014">
                <a:moveTo>
                  <a:pt x="0" y="0"/>
                </a:moveTo>
                <a:lnTo>
                  <a:pt x="652462" y="0"/>
                </a:lnTo>
                <a:lnTo>
                  <a:pt x="652462" y="120002"/>
                </a:lnTo>
                <a:lnTo>
                  <a:pt x="0" y="120002"/>
                </a:lnTo>
                <a:lnTo>
                  <a:pt x="0" y="0"/>
                </a:lnTo>
                <a:close/>
              </a:path>
            </a:pathLst>
          </a:custGeom>
          <a:solidFill>
            <a:srgbClr val="00B050"/>
          </a:solidFill>
        </p:spPr>
        <p:txBody>
          <a:bodyPr wrap="square" lIns="0" tIns="0" rIns="0" bIns="0" rtlCol="0"/>
          <a:lstStyle/>
          <a:p>
            <a:endParaRPr lang="uk-UA"/>
          </a:p>
        </p:txBody>
      </p:sp>
      <p:sp>
        <p:nvSpPr>
          <p:cNvPr id="17" name="object 8">
            <a:extLst>
              <a:ext uri="{FF2B5EF4-FFF2-40B4-BE49-F238E27FC236}">
                <a16:creationId xmlns:a16="http://schemas.microsoft.com/office/drawing/2014/main" id="{1792A8A9-B298-4D4F-B123-1778BB0CBF60}"/>
              </a:ext>
            </a:extLst>
          </p:cNvPr>
          <p:cNvSpPr/>
          <p:nvPr/>
        </p:nvSpPr>
        <p:spPr>
          <a:xfrm>
            <a:off x="904606" y="2964815"/>
            <a:ext cx="894080" cy="139700"/>
          </a:xfrm>
          <a:custGeom>
            <a:avLst/>
            <a:gdLst/>
            <a:ahLst/>
            <a:cxnLst/>
            <a:rect l="l" t="t" r="r" b="b"/>
            <a:pathLst>
              <a:path w="894080" h="139700">
                <a:moveTo>
                  <a:pt x="0" y="139700"/>
                </a:moveTo>
                <a:lnTo>
                  <a:pt x="893622" y="139700"/>
                </a:lnTo>
                <a:lnTo>
                  <a:pt x="893622" y="0"/>
                </a:lnTo>
                <a:lnTo>
                  <a:pt x="0" y="0"/>
                </a:lnTo>
                <a:lnTo>
                  <a:pt x="0" y="139700"/>
                </a:lnTo>
                <a:close/>
              </a:path>
            </a:pathLst>
          </a:custGeom>
          <a:solidFill>
            <a:srgbClr val="00B050"/>
          </a:solidFill>
        </p:spPr>
        <p:txBody>
          <a:bodyPr wrap="square" lIns="0" tIns="0" rIns="0" bIns="0" rtlCol="0"/>
          <a:lstStyle/>
          <a:p>
            <a:endParaRPr lang="uk-UA"/>
          </a:p>
        </p:txBody>
      </p:sp>
      <p:sp>
        <p:nvSpPr>
          <p:cNvPr id="2" name="Номер слайда 1">
            <a:extLst>
              <a:ext uri="{FF2B5EF4-FFF2-40B4-BE49-F238E27FC236}">
                <a16:creationId xmlns:a16="http://schemas.microsoft.com/office/drawing/2014/main" id="{9ABE3C4A-EAD9-4767-9D11-2B06AB9AC7CF}"/>
              </a:ext>
            </a:extLst>
          </p:cNvPr>
          <p:cNvSpPr>
            <a:spLocks noGrp="1"/>
          </p:cNvSpPr>
          <p:nvPr>
            <p:ph type="sldNum" sz="quarter" idx="7"/>
          </p:nvPr>
        </p:nvSpPr>
        <p:spPr>
          <a:xfrm>
            <a:off x="11700909" y="6134722"/>
            <a:ext cx="107315" cy="123111"/>
          </a:xfrm>
        </p:spPr>
        <p:txBody>
          <a:bodyPr/>
          <a:lstStyle/>
          <a:p>
            <a:pPr marL="25400">
              <a:lnSpc>
                <a:spcPct val="100000"/>
              </a:lnSpc>
              <a:spcBef>
                <a:spcPts val="60"/>
              </a:spcBef>
            </a:pPr>
            <a:fld id="{81D60167-4931-47E6-BA6A-407CBD079E47}" type="slidenum">
              <a:rPr lang="uk-UA" smtClean="0"/>
              <a:t>3</a:t>
            </a:fld>
            <a:endParaRPr lang="uk-UA"/>
          </a:p>
        </p:txBody>
      </p:sp>
    </p:spTree>
    <p:extLst>
      <p:ext uri="{BB962C8B-B14F-4D97-AF65-F5344CB8AC3E}">
        <p14:creationId xmlns:p14="http://schemas.microsoft.com/office/powerpoint/2010/main" val="839513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4287404" y="271327"/>
            <a:ext cx="7325717" cy="4691028"/>
          </a:xfrm>
          <a:prstGeom prst="rect">
            <a:avLst/>
          </a:prstGeom>
        </p:spPr>
        <p:txBody>
          <a:bodyPr vert="horz" wrap="square" lIns="0" tIns="12700" rIns="0" bIns="0" rtlCol="0">
            <a:spAutoFit/>
          </a:bodyPr>
          <a:lstStyle/>
          <a:p>
            <a:pPr fontAlgn="base"/>
            <a:r>
              <a:rPr lang="en-GB" sz="1600" b="1" dirty="0">
                <a:solidFill>
                  <a:srgbClr val="00B050"/>
                </a:solidFill>
              </a:rPr>
              <a:t>Planning of activities</a:t>
            </a:r>
          </a:p>
          <a:p>
            <a:pPr marL="285750" indent="-285750" algn="l" rtl="0" fontAlgn="base">
              <a:buFont typeface="Wingdings" panose="05000000000000000000" pitchFamily="2" charset="2"/>
              <a:buChar char="ü"/>
            </a:pPr>
            <a:r>
              <a:rPr lang="en-GB" sz="1600" b="0" i="0" u="none" strike="noStrike" dirty="0"/>
              <a:t>Make strategic, investment, and operating decisions based on the provisions of the product quality and safety management systems</a:t>
            </a:r>
          </a:p>
          <a:p>
            <a:pPr marL="285750" indent="-285750" algn="l" rtl="0" fontAlgn="base">
              <a:buFont typeface="Wingdings" panose="05000000000000000000" pitchFamily="2" charset="2"/>
              <a:buChar char="ü"/>
            </a:pPr>
            <a:r>
              <a:rPr lang="en-GB" sz="1600" b="0" i="0" u="none" strike="noStrike" dirty="0"/>
              <a:t>Adopt a long-term strategy for the implementation, maintenance, and continuous improvement of product quality and safety management systems</a:t>
            </a:r>
          </a:p>
          <a:p>
            <a:pPr algn="l" rtl="0" fontAlgn="base"/>
            <a:r>
              <a:rPr lang="en-GB" sz="1600" b="1" dirty="0">
                <a:solidFill>
                  <a:srgbClr val="00B050"/>
                </a:solidFill>
              </a:rPr>
              <a:t>Organisation of activities</a:t>
            </a:r>
          </a:p>
          <a:p>
            <a:pPr marL="285750" indent="-285750" fontAlgn="base">
              <a:buFont typeface="Wingdings" panose="05000000000000000000" pitchFamily="2" charset="2"/>
              <a:buChar char="ü"/>
            </a:pPr>
            <a:r>
              <a:rPr lang="en-GB" sz="1600" dirty="0"/>
              <a:t>Comply with the requirements of Ukrainian legislation and international standards in product quality and safety management</a:t>
            </a:r>
          </a:p>
          <a:p>
            <a:pPr marL="285750" indent="-285750" fontAlgn="base">
              <a:buFont typeface="Wingdings" panose="05000000000000000000" pitchFamily="2" charset="2"/>
              <a:buChar char="ü"/>
            </a:pPr>
            <a:r>
              <a:rPr lang="en-GB" sz="1600" dirty="0"/>
              <a:t>Implement measures to ensure a sustainable production and consumption model in support of the United Nations Sustainable Development Goals: </a:t>
            </a:r>
          </a:p>
          <a:p>
            <a:pPr marL="269875" fontAlgn="base"/>
            <a:r>
              <a:rPr lang="en-GB" sz="1600" dirty="0"/>
              <a:t>Goal 12: Ensure sustainable consumption and production patterns </a:t>
            </a:r>
          </a:p>
          <a:p>
            <a:pPr marL="269875" fontAlgn="base"/>
            <a:r>
              <a:rPr lang="en-GB" sz="1600" dirty="0"/>
              <a:t>Goal 13: Take urgent action to combat climate change and its impacts</a:t>
            </a:r>
          </a:p>
          <a:p>
            <a:pPr fontAlgn="base"/>
            <a:r>
              <a:rPr lang="en-GB" sz="1600" b="1" dirty="0">
                <a:solidFill>
                  <a:srgbClr val="00B050"/>
                </a:solidFill>
              </a:rPr>
              <a:t>Staff motivation and development</a:t>
            </a:r>
          </a:p>
          <a:p>
            <a:pPr marL="285750" indent="-285750" fontAlgn="base">
              <a:buFont typeface="Wingdings" panose="05000000000000000000" pitchFamily="2" charset="2"/>
              <a:buChar char="ü"/>
            </a:pPr>
            <a:r>
              <a:rPr lang="en-GB" sz="1600" b="0" i="0" dirty="0"/>
              <a:t>Raise awareness and engage employees in activities to identify and reduce product safety risks; continuously improve product quality and safety management systems</a:t>
            </a:r>
          </a:p>
          <a:p>
            <a:pPr marL="285750" indent="-285750" fontAlgn="base">
              <a:buFont typeface="Wingdings" panose="05000000000000000000" pitchFamily="2" charset="2"/>
              <a:buChar char="ü"/>
            </a:pPr>
            <a:r>
              <a:rPr lang="en-GB" sz="1600" b="0" i="0" dirty="0"/>
              <a:t>Increase the employees’ competence and awareness of their role in addressing issues related to product quality and safety management</a:t>
            </a:r>
          </a:p>
          <a:p>
            <a:pPr marL="285750" indent="-285750" fontAlgn="base">
              <a:buFont typeface="Wingdings" panose="05000000000000000000" pitchFamily="2" charset="2"/>
              <a:buChar char="ü"/>
            </a:pPr>
            <a:r>
              <a:rPr lang="en-GB" sz="1600" b="0" i="0" dirty="0"/>
              <a:t>Support social projects and initiatives in product quality and safety management</a:t>
            </a:r>
          </a:p>
          <a:p>
            <a:pPr marL="285750" indent="-285750" fontAlgn="base">
              <a:buFont typeface="Wingdings" panose="05000000000000000000" pitchFamily="2" charset="2"/>
              <a:buChar char="ü"/>
            </a:pPr>
            <a:r>
              <a:rPr lang="en-GB" sz="1600" b="0" i="0" dirty="0"/>
              <a:t>Build a </a:t>
            </a:r>
            <a:r>
              <a:rPr lang="en-GB" sz="1600" b="0" i="0" dirty="0">
                <a:solidFill>
                  <a:srgbClr val="000000"/>
                </a:solidFill>
              </a:rPr>
              <a:t>strong and sustainable culture in product quality and safety management</a:t>
            </a:r>
          </a:p>
        </p:txBody>
      </p:sp>
      <p:sp>
        <p:nvSpPr>
          <p:cNvPr id="5" name="object 2">
            <a:extLst>
              <a:ext uri="{FF2B5EF4-FFF2-40B4-BE49-F238E27FC236}">
                <a16:creationId xmlns:a16="http://schemas.microsoft.com/office/drawing/2014/main" id="{074A522C-8DF9-4883-A02B-95983E72DB1F}"/>
              </a:ext>
            </a:extLst>
          </p:cNvPr>
          <p:cNvSpPr txBox="1">
            <a:spLocks/>
          </p:cNvSpPr>
          <p:nvPr/>
        </p:nvSpPr>
        <p:spPr>
          <a:xfrm>
            <a:off x="444500" y="335534"/>
            <a:ext cx="7429500" cy="474489"/>
          </a:xfrm>
          <a:prstGeom prst="rect">
            <a:avLst/>
          </a:prstGeom>
        </p:spPr>
        <p:txBody>
          <a:bodyPr vert="horz" wrap="square" lIns="0" tIns="12700" rIns="0" bIns="0" rtlCol="0">
            <a:spAutoFit/>
          </a:bodyPr>
          <a:lstStyle>
            <a:lvl1pPr>
              <a:defRPr sz="3000" b="0" i="0">
                <a:solidFill>
                  <a:srgbClr val="79848D"/>
                </a:solidFill>
                <a:latin typeface="HelveticaNeueLT Std"/>
                <a:ea typeface="+mj-ea"/>
                <a:cs typeface="HelveticaNeueLT Std"/>
              </a:defRPr>
            </a:lvl1pPr>
          </a:lstStyle>
          <a:p>
            <a:pPr marL="12700">
              <a:spcBef>
                <a:spcPts val="100"/>
              </a:spcBef>
            </a:pPr>
            <a:r>
              <a:rPr lang="en-GB" b="1">
                <a:latin typeface="+mn-lt"/>
              </a:rPr>
              <a:t>Key principles</a:t>
            </a:r>
          </a:p>
        </p:txBody>
      </p:sp>
      <p:sp>
        <p:nvSpPr>
          <p:cNvPr id="17" name="object 8">
            <a:extLst>
              <a:ext uri="{FF2B5EF4-FFF2-40B4-BE49-F238E27FC236}">
                <a16:creationId xmlns:a16="http://schemas.microsoft.com/office/drawing/2014/main" id="{E0F5173F-46CD-4C5B-8F0B-761D74304F51}"/>
              </a:ext>
            </a:extLst>
          </p:cNvPr>
          <p:cNvSpPr/>
          <p:nvPr/>
        </p:nvSpPr>
        <p:spPr>
          <a:xfrm flipV="1">
            <a:off x="904606" y="3333299"/>
            <a:ext cx="894080" cy="145317"/>
          </a:xfrm>
          <a:custGeom>
            <a:avLst/>
            <a:gdLst/>
            <a:ahLst/>
            <a:cxnLst/>
            <a:rect l="l" t="t" r="r" b="b"/>
            <a:pathLst>
              <a:path w="894080" h="139700">
                <a:moveTo>
                  <a:pt x="0" y="139700"/>
                </a:moveTo>
                <a:lnTo>
                  <a:pt x="893622" y="139700"/>
                </a:lnTo>
                <a:lnTo>
                  <a:pt x="893622" y="0"/>
                </a:lnTo>
                <a:lnTo>
                  <a:pt x="0" y="0"/>
                </a:lnTo>
                <a:lnTo>
                  <a:pt x="0" y="139700"/>
                </a:lnTo>
                <a:close/>
              </a:path>
            </a:pathLst>
          </a:custGeom>
          <a:solidFill>
            <a:srgbClr val="00B050"/>
          </a:solidFill>
        </p:spPr>
        <p:txBody>
          <a:bodyPr wrap="square" lIns="0" tIns="0" rIns="0" bIns="0" rtlCol="0"/>
          <a:lstStyle/>
          <a:p>
            <a:endParaRPr lang="uk-UA"/>
          </a:p>
        </p:txBody>
      </p:sp>
      <p:sp>
        <p:nvSpPr>
          <p:cNvPr id="18" name="object 12">
            <a:extLst>
              <a:ext uri="{FF2B5EF4-FFF2-40B4-BE49-F238E27FC236}">
                <a16:creationId xmlns:a16="http://schemas.microsoft.com/office/drawing/2014/main" id="{34DFAC2D-D2BE-43F8-8A24-79AE03568A15}"/>
              </a:ext>
            </a:extLst>
          </p:cNvPr>
          <p:cNvSpPr/>
          <p:nvPr/>
        </p:nvSpPr>
        <p:spPr>
          <a:xfrm>
            <a:off x="629679" y="2101018"/>
            <a:ext cx="2917453" cy="2996746"/>
          </a:xfrm>
          <a:custGeom>
            <a:avLst/>
            <a:gdLst/>
            <a:ahLst/>
            <a:cxnLst/>
            <a:rect l="l" t="t" r="r" b="b"/>
            <a:pathLst>
              <a:path w="2937510" h="2940050">
                <a:moveTo>
                  <a:pt x="1488694" y="0"/>
                </a:moveTo>
                <a:lnTo>
                  <a:pt x="62522" y="0"/>
                </a:lnTo>
                <a:lnTo>
                  <a:pt x="37022" y="4527"/>
                </a:lnTo>
                <a:lnTo>
                  <a:pt x="17278" y="17284"/>
                </a:lnTo>
                <a:lnTo>
                  <a:pt x="4525" y="37033"/>
                </a:lnTo>
                <a:lnTo>
                  <a:pt x="0" y="62534"/>
                </a:lnTo>
                <a:lnTo>
                  <a:pt x="0" y="2877032"/>
                </a:lnTo>
                <a:lnTo>
                  <a:pt x="4525" y="2902532"/>
                </a:lnTo>
                <a:lnTo>
                  <a:pt x="17278" y="2922276"/>
                </a:lnTo>
                <a:lnTo>
                  <a:pt x="37022" y="2935029"/>
                </a:lnTo>
                <a:lnTo>
                  <a:pt x="62522" y="2939554"/>
                </a:lnTo>
                <a:lnTo>
                  <a:pt x="2314257" y="2939554"/>
                </a:lnTo>
                <a:lnTo>
                  <a:pt x="2339737" y="2934935"/>
                </a:lnTo>
                <a:lnTo>
                  <a:pt x="2359474" y="2921523"/>
                </a:lnTo>
                <a:lnTo>
                  <a:pt x="2372227" y="2899992"/>
                </a:lnTo>
                <a:lnTo>
                  <a:pt x="2376754" y="2871012"/>
                </a:lnTo>
                <a:lnTo>
                  <a:pt x="2376754" y="2814485"/>
                </a:lnTo>
                <a:lnTo>
                  <a:pt x="125069" y="2814485"/>
                </a:lnTo>
                <a:lnTo>
                  <a:pt x="125069" y="125069"/>
                </a:lnTo>
                <a:lnTo>
                  <a:pt x="1639049" y="125069"/>
                </a:lnTo>
                <a:lnTo>
                  <a:pt x="1532610" y="18630"/>
                </a:lnTo>
                <a:lnTo>
                  <a:pt x="1523034" y="10399"/>
                </a:lnTo>
                <a:lnTo>
                  <a:pt x="1512900" y="4586"/>
                </a:lnTo>
                <a:lnTo>
                  <a:pt x="1501642" y="1137"/>
                </a:lnTo>
                <a:lnTo>
                  <a:pt x="1488694" y="0"/>
                </a:lnTo>
                <a:close/>
              </a:path>
              <a:path w="2937510" h="2940050">
                <a:moveTo>
                  <a:pt x="2376754" y="2398420"/>
                </a:moveTo>
                <a:lnTo>
                  <a:pt x="2252306" y="2398420"/>
                </a:lnTo>
                <a:lnTo>
                  <a:pt x="2252306" y="2814485"/>
                </a:lnTo>
                <a:lnTo>
                  <a:pt x="2376754" y="2814485"/>
                </a:lnTo>
                <a:lnTo>
                  <a:pt x="2376754" y="2398420"/>
                </a:lnTo>
                <a:close/>
              </a:path>
              <a:path w="2937510" h="2940050">
                <a:moveTo>
                  <a:pt x="1639049" y="125069"/>
                </a:moveTo>
                <a:lnTo>
                  <a:pt x="1426197" y="125069"/>
                </a:lnTo>
                <a:lnTo>
                  <a:pt x="1426197" y="888060"/>
                </a:lnTo>
                <a:lnTo>
                  <a:pt x="1430724" y="913559"/>
                </a:lnTo>
                <a:lnTo>
                  <a:pt x="1443477" y="933303"/>
                </a:lnTo>
                <a:lnTo>
                  <a:pt x="1463214" y="946056"/>
                </a:lnTo>
                <a:lnTo>
                  <a:pt x="1488694" y="950582"/>
                </a:lnTo>
                <a:lnTo>
                  <a:pt x="2251722" y="950582"/>
                </a:lnTo>
                <a:lnTo>
                  <a:pt x="2251722" y="1689544"/>
                </a:lnTo>
                <a:lnTo>
                  <a:pt x="1655241" y="2285987"/>
                </a:lnTo>
                <a:lnTo>
                  <a:pt x="1602346" y="2693619"/>
                </a:lnTo>
                <a:lnTo>
                  <a:pt x="2010003" y="2640723"/>
                </a:lnTo>
                <a:lnTo>
                  <a:pt x="2098370" y="2552357"/>
                </a:lnTo>
                <a:lnTo>
                  <a:pt x="1743062" y="2552357"/>
                </a:lnTo>
                <a:lnTo>
                  <a:pt x="1777314" y="2341918"/>
                </a:lnTo>
                <a:lnTo>
                  <a:pt x="2554757" y="1564474"/>
                </a:lnTo>
                <a:lnTo>
                  <a:pt x="2376754" y="1564474"/>
                </a:lnTo>
                <a:lnTo>
                  <a:pt x="2376754" y="888060"/>
                </a:lnTo>
                <a:lnTo>
                  <a:pt x="2358148" y="844169"/>
                </a:lnTo>
                <a:lnTo>
                  <a:pt x="2338920" y="824941"/>
                </a:lnTo>
                <a:lnTo>
                  <a:pt x="1551228" y="824941"/>
                </a:lnTo>
                <a:lnTo>
                  <a:pt x="1551228" y="212229"/>
                </a:lnTo>
                <a:lnTo>
                  <a:pt x="1726209" y="212229"/>
                </a:lnTo>
                <a:lnTo>
                  <a:pt x="1639049" y="125069"/>
                </a:lnTo>
                <a:close/>
              </a:path>
              <a:path w="2937510" h="2940050">
                <a:moveTo>
                  <a:pt x="2902826" y="1482848"/>
                </a:moveTo>
                <a:lnTo>
                  <a:pt x="2687913" y="1482848"/>
                </a:lnTo>
                <a:lnTo>
                  <a:pt x="2734771" y="1491980"/>
                </a:lnTo>
                <a:lnTo>
                  <a:pt x="2775991" y="1519377"/>
                </a:lnTo>
                <a:lnTo>
                  <a:pt x="2803394" y="1560602"/>
                </a:lnTo>
                <a:lnTo>
                  <a:pt x="2812529" y="1607465"/>
                </a:lnTo>
                <a:lnTo>
                  <a:pt x="2803394" y="1654331"/>
                </a:lnTo>
                <a:lnTo>
                  <a:pt x="2775991" y="1695564"/>
                </a:lnTo>
                <a:lnTo>
                  <a:pt x="1953501" y="2518067"/>
                </a:lnTo>
                <a:lnTo>
                  <a:pt x="1743062" y="2552357"/>
                </a:lnTo>
                <a:lnTo>
                  <a:pt x="2098370" y="2552357"/>
                </a:lnTo>
                <a:lnTo>
                  <a:pt x="2252306" y="2398420"/>
                </a:lnTo>
                <a:lnTo>
                  <a:pt x="2376754" y="2398420"/>
                </a:lnTo>
                <a:lnTo>
                  <a:pt x="2376754" y="2273947"/>
                </a:lnTo>
                <a:lnTo>
                  <a:pt x="2864396" y="1786331"/>
                </a:lnTo>
                <a:lnTo>
                  <a:pt x="2893431" y="1751583"/>
                </a:lnTo>
                <a:lnTo>
                  <a:pt x="2915207" y="1713336"/>
                </a:lnTo>
                <a:lnTo>
                  <a:pt x="2929724" y="1672589"/>
                </a:lnTo>
                <a:lnTo>
                  <a:pt x="2936983" y="1630341"/>
                </a:lnTo>
                <a:lnTo>
                  <a:pt x="2936983" y="1587593"/>
                </a:lnTo>
                <a:lnTo>
                  <a:pt x="2929724" y="1545345"/>
                </a:lnTo>
                <a:lnTo>
                  <a:pt x="2915207" y="1504596"/>
                </a:lnTo>
                <a:lnTo>
                  <a:pt x="2902826" y="1482848"/>
                </a:lnTo>
                <a:close/>
              </a:path>
              <a:path w="2937510" h="2940050">
                <a:moveTo>
                  <a:pt x="2708386" y="1359007"/>
                </a:moveTo>
                <a:lnTo>
                  <a:pt x="2665640" y="1359007"/>
                </a:lnTo>
                <a:lnTo>
                  <a:pt x="2623396" y="1366265"/>
                </a:lnTo>
                <a:lnTo>
                  <a:pt x="2582651" y="1380783"/>
                </a:lnTo>
                <a:lnTo>
                  <a:pt x="2544406" y="1402559"/>
                </a:lnTo>
                <a:lnTo>
                  <a:pt x="2509659" y="1431594"/>
                </a:lnTo>
                <a:lnTo>
                  <a:pt x="2376754" y="1564474"/>
                </a:lnTo>
                <a:lnTo>
                  <a:pt x="2554757" y="1564474"/>
                </a:lnTo>
                <a:lnTo>
                  <a:pt x="2599855" y="1519377"/>
                </a:lnTo>
                <a:lnTo>
                  <a:pt x="2641060" y="1491980"/>
                </a:lnTo>
                <a:lnTo>
                  <a:pt x="2687913" y="1482848"/>
                </a:lnTo>
                <a:lnTo>
                  <a:pt x="2902826" y="1482848"/>
                </a:lnTo>
                <a:lnTo>
                  <a:pt x="2893431" y="1466346"/>
                </a:lnTo>
                <a:lnTo>
                  <a:pt x="2864396" y="1431594"/>
                </a:lnTo>
                <a:lnTo>
                  <a:pt x="2829638" y="1402559"/>
                </a:lnTo>
                <a:lnTo>
                  <a:pt x="2791384" y="1380783"/>
                </a:lnTo>
                <a:lnTo>
                  <a:pt x="2750634" y="1366265"/>
                </a:lnTo>
                <a:lnTo>
                  <a:pt x="2708386" y="1359007"/>
                </a:lnTo>
                <a:close/>
              </a:path>
              <a:path w="2937510" h="2940050">
                <a:moveTo>
                  <a:pt x="1726209" y="212229"/>
                </a:moveTo>
                <a:lnTo>
                  <a:pt x="1551228" y="212229"/>
                </a:lnTo>
                <a:lnTo>
                  <a:pt x="2163940" y="824941"/>
                </a:lnTo>
                <a:lnTo>
                  <a:pt x="2338920" y="824941"/>
                </a:lnTo>
                <a:lnTo>
                  <a:pt x="1726209" y="212229"/>
                </a:lnTo>
                <a:close/>
              </a:path>
            </a:pathLst>
          </a:custGeom>
          <a:solidFill>
            <a:srgbClr val="00B050"/>
          </a:solidFill>
        </p:spPr>
        <p:txBody>
          <a:bodyPr wrap="square" lIns="0" tIns="0" rIns="0" bIns="0" rtlCol="0"/>
          <a:lstStyle/>
          <a:p>
            <a:endParaRPr lang="uk-UA"/>
          </a:p>
        </p:txBody>
      </p:sp>
      <p:sp>
        <p:nvSpPr>
          <p:cNvPr id="19" name="object 5">
            <a:extLst>
              <a:ext uri="{FF2B5EF4-FFF2-40B4-BE49-F238E27FC236}">
                <a16:creationId xmlns:a16="http://schemas.microsoft.com/office/drawing/2014/main" id="{131566DE-512B-452B-BD2A-4922CE4F8D8C}"/>
              </a:ext>
            </a:extLst>
          </p:cNvPr>
          <p:cNvSpPr/>
          <p:nvPr/>
        </p:nvSpPr>
        <p:spPr>
          <a:xfrm>
            <a:off x="918461" y="2269576"/>
            <a:ext cx="652780" cy="120014"/>
          </a:xfrm>
          <a:custGeom>
            <a:avLst/>
            <a:gdLst/>
            <a:ahLst/>
            <a:cxnLst/>
            <a:rect l="l" t="t" r="r" b="b"/>
            <a:pathLst>
              <a:path w="652780" h="120014">
                <a:moveTo>
                  <a:pt x="0" y="0"/>
                </a:moveTo>
                <a:lnTo>
                  <a:pt x="652462" y="0"/>
                </a:lnTo>
                <a:lnTo>
                  <a:pt x="652462" y="120002"/>
                </a:lnTo>
                <a:lnTo>
                  <a:pt x="0" y="120002"/>
                </a:lnTo>
                <a:lnTo>
                  <a:pt x="0" y="0"/>
                </a:lnTo>
                <a:close/>
              </a:path>
            </a:pathLst>
          </a:custGeom>
          <a:solidFill>
            <a:srgbClr val="00B050"/>
          </a:solidFill>
        </p:spPr>
        <p:txBody>
          <a:bodyPr wrap="square" lIns="0" tIns="0" rIns="0" bIns="0" rtlCol="0"/>
          <a:lstStyle/>
          <a:p>
            <a:endParaRPr lang="uk-UA"/>
          </a:p>
        </p:txBody>
      </p:sp>
      <p:sp>
        <p:nvSpPr>
          <p:cNvPr id="20" name="object 5">
            <a:extLst>
              <a:ext uri="{FF2B5EF4-FFF2-40B4-BE49-F238E27FC236}">
                <a16:creationId xmlns:a16="http://schemas.microsoft.com/office/drawing/2014/main" id="{3AC96A4B-4C8B-49F1-9385-882E246A4075}"/>
              </a:ext>
            </a:extLst>
          </p:cNvPr>
          <p:cNvSpPr/>
          <p:nvPr/>
        </p:nvSpPr>
        <p:spPr>
          <a:xfrm>
            <a:off x="918461" y="2640869"/>
            <a:ext cx="652780" cy="120014"/>
          </a:xfrm>
          <a:custGeom>
            <a:avLst/>
            <a:gdLst/>
            <a:ahLst/>
            <a:cxnLst/>
            <a:rect l="l" t="t" r="r" b="b"/>
            <a:pathLst>
              <a:path w="652780" h="120014">
                <a:moveTo>
                  <a:pt x="0" y="0"/>
                </a:moveTo>
                <a:lnTo>
                  <a:pt x="652462" y="0"/>
                </a:lnTo>
                <a:lnTo>
                  <a:pt x="652462" y="120002"/>
                </a:lnTo>
                <a:lnTo>
                  <a:pt x="0" y="120002"/>
                </a:lnTo>
                <a:lnTo>
                  <a:pt x="0" y="0"/>
                </a:lnTo>
                <a:close/>
              </a:path>
            </a:pathLst>
          </a:custGeom>
          <a:solidFill>
            <a:srgbClr val="00B050"/>
          </a:solidFill>
        </p:spPr>
        <p:txBody>
          <a:bodyPr wrap="square" lIns="0" tIns="0" rIns="0" bIns="0" rtlCol="0"/>
          <a:lstStyle/>
          <a:p>
            <a:endParaRPr lang="uk-UA"/>
          </a:p>
        </p:txBody>
      </p:sp>
      <p:sp>
        <p:nvSpPr>
          <p:cNvPr id="21" name="object 8">
            <a:extLst>
              <a:ext uri="{FF2B5EF4-FFF2-40B4-BE49-F238E27FC236}">
                <a16:creationId xmlns:a16="http://schemas.microsoft.com/office/drawing/2014/main" id="{901F607E-9132-4A96-A448-559E9B9D861C}"/>
              </a:ext>
            </a:extLst>
          </p:cNvPr>
          <p:cNvSpPr/>
          <p:nvPr/>
        </p:nvSpPr>
        <p:spPr>
          <a:xfrm>
            <a:off x="904606" y="2964815"/>
            <a:ext cx="894080" cy="139700"/>
          </a:xfrm>
          <a:custGeom>
            <a:avLst/>
            <a:gdLst/>
            <a:ahLst/>
            <a:cxnLst/>
            <a:rect l="l" t="t" r="r" b="b"/>
            <a:pathLst>
              <a:path w="894080" h="139700">
                <a:moveTo>
                  <a:pt x="0" y="139700"/>
                </a:moveTo>
                <a:lnTo>
                  <a:pt x="893622" y="139700"/>
                </a:lnTo>
                <a:lnTo>
                  <a:pt x="893622" y="0"/>
                </a:lnTo>
                <a:lnTo>
                  <a:pt x="0" y="0"/>
                </a:lnTo>
                <a:lnTo>
                  <a:pt x="0" y="139700"/>
                </a:lnTo>
                <a:close/>
              </a:path>
            </a:pathLst>
          </a:custGeom>
          <a:solidFill>
            <a:srgbClr val="00B050"/>
          </a:solidFill>
        </p:spPr>
        <p:txBody>
          <a:bodyPr wrap="square" lIns="0" tIns="0" rIns="0" bIns="0" rtlCol="0"/>
          <a:lstStyle/>
          <a:p>
            <a:endParaRPr lang="uk-UA"/>
          </a:p>
        </p:txBody>
      </p:sp>
      <p:sp>
        <p:nvSpPr>
          <p:cNvPr id="2" name="Номер слайда 1">
            <a:extLst>
              <a:ext uri="{FF2B5EF4-FFF2-40B4-BE49-F238E27FC236}">
                <a16:creationId xmlns:a16="http://schemas.microsoft.com/office/drawing/2014/main" id="{B7AA8560-150C-40C9-83CA-F9F4248DD2EC}"/>
              </a:ext>
            </a:extLst>
          </p:cNvPr>
          <p:cNvSpPr>
            <a:spLocks noGrp="1"/>
          </p:cNvSpPr>
          <p:nvPr>
            <p:ph type="sldNum" sz="quarter" idx="7"/>
          </p:nvPr>
        </p:nvSpPr>
        <p:spPr>
          <a:xfrm>
            <a:off x="11700909" y="6134722"/>
            <a:ext cx="107315" cy="123111"/>
          </a:xfrm>
        </p:spPr>
        <p:txBody>
          <a:bodyPr/>
          <a:lstStyle/>
          <a:p>
            <a:pPr marL="25400">
              <a:lnSpc>
                <a:spcPct val="100000"/>
              </a:lnSpc>
              <a:spcBef>
                <a:spcPts val="60"/>
              </a:spcBef>
            </a:pPr>
            <a:fld id="{81D60167-4931-47E6-BA6A-407CBD079E47}" type="slidenum">
              <a:rPr lang="uk-UA" smtClean="0"/>
              <a:t>4</a:t>
            </a:fld>
            <a:endParaRPr lang="uk-UA"/>
          </a:p>
        </p:txBody>
      </p:sp>
    </p:spTree>
    <p:extLst>
      <p:ext uri="{BB962C8B-B14F-4D97-AF65-F5344CB8AC3E}">
        <p14:creationId xmlns:p14="http://schemas.microsoft.com/office/powerpoint/2010/main" val="614977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4325066" y="587467"/>
            <a:ext cx="7429500" cy="4691028"/>
          </a:xfrm>
          <a:prstGeom prst="rect">
            <a:avLst/>
          </a:prstGeom>
        </p:spPr>
        <p:txBody>
          <a:bodyPr vert="horz" wrap="square" lIns="0" tIns="12700" rIns="0" bIns="0" rtlCol="0">
            <a:spAutoFit/>
          </a:bodyPr>
          <a:lstStyle/>
          <a:p>
            <a:pPr algn="l" rtl="0" fontAlgn="base"/>
            <a:r>
              <a:rPr lang="en-GB" sz="1600" b="0" i="0" dirty="0">
                <a:solidFill>
                  <a:srgbClr val="00B050"/>
                </a:solidFill>
              </a:rPr>
              <a:t>​</a:t>
            </a:r>
            <a:r>
              <a:rPr lang="en-GB" sz="1600" b="1" i="0" u="none" strike="noStrike" dirty="0">
                <a:solidFill>
                  <a:srgbClr val="00B050"/>
                </a:solidFill>
              </a:rPr>
              <a:t>Transparency and openness:</a:t>
            </a:r>
            <a:r>
              <a:rPr lang="en-GB" sz="1600" b="0" i="0" dirty="0">
                <a:solidFill>
                  <a:srgbClr val="00B050"/>
                </a:solidFill>
              </a:rPr>
              <a:t>​</a:t>
            </a:r>
          </a:p>
          <a:p>
            <a:pPr marL="285750" indent="-285750" algn="l" rtl="0" fontAlgn="base">
              <a:buFont typeface="Wingdings" panose="05000000000000000000" pitchFamily="2" charset="2"/>
              <a:buChar char="ü"/>
            </a:pPr>
            <a:r>
              <a:rPr lang="en-GB" sz="1600" b="0" i="0" u="none" strike="noStrike" dirty="0"/>
              <a:t>To achieve sustainable development, the Company ensures a high level of social responsibility in product quality and safety management systems by interacting with the public, government agencies, and other stakeholders</a:t>
            </a:r>
          </a:p>
          <a:p>
            <a:pPr marL="285750" indent="-285750" algn="l" rtl="0" fontAlgn="base">
              <a:buFont typeface="Wingdings" panose="05000000000000000000" pitchFamily="2" charset="2"/>
              <a:buChar char="ü"/>
            </a:pPr>
            <a:r>
              <a:rPr lang="en-GB" sz="1600" b="0" i="0" u="none" strike="noStrike" dirty="0"/>
              <a:t>The Company is increasing the level of interaction with stakeholders (contractors, agents, investors, government agencies, customers, etc.) in terms of compliance with the Ukrainian legislation and international standards in product quality and safety management and sustainable development</a:t>
            </a:r>
          </a:p>
          <a:p>
            <a:pPr marL="285750" indent="-285750" algn="l" rtl="0" fontAlgn="base">
              <a:buFont typeface="Wingdings" panose="05000000000000000000" pitchFamily="2" charset="2"/>
              <a:buChar char="ü"/>
            </a:pPr>
            <a:endParaRPr lang="uk-UA" sz="1600" b="0" i="0" dirty="0">
              <a:solidFill>
                <a:srgbClr val="000000"/>
              </a:solidFill>
              <a:effectLst/>
            </a:endParaRPr>
          </a:p>
          <a:p>
            <a:pPr fontAlgn="base"/>
            <a:r>
              <a:rPr lang="en-GB" sz="1600" b="1" dirty="0">
                <a:solidFill>
                  <a:srgbClr val="00B050"/>
                </a:solidFill>
              </a:rPr>
              <a:t>Monitoring and control of activities:</a:t>
            </a:r>
          </a:p>
          <a:p>
            <a:pPr marL="285750" indent="-285750" fontAlgn="base">
              <a:buFont typeface="Wingdings" panose="05000000000000000000" pitchFamily="2" charset="2"/>
              <a:buChar char="ü"/>
            </a:pPr>
            <a:r>
              <a:rPr lang="en-GB" sz="1600" b="0" i="0" u="none" strike="noStrike" dirty="0"/>
              <a:t>The Company is </a:t>
            </a:r>
            <a:r>
              <a:rPr lang="en-GB" sz="1600" dirty="0"/>
              <a:t>measuring and monitoring the effectiveness of product quality and safety management systems</a:t>
            </a:r>
          </a:p>
          <a:p>
            <a:pPr fontAlgn="base"/>
            <a:r>
              <a:rPr lang="en-GB" sz="1600" dirty="0"/>
              <a:t>​</a:t>
            </a:r>
          </a:p>
          <a:p>
            <a:pPr fontAlgn="base"/>
            <a:r>
              <a:rPr lang="en-GB" sz="1600" b="1" dirty="0">
                <a:solidFill>
                  <a:srgbClr val="00B050"/>
                </a:solidFill>
              </a:rPr>
              <a:t>Improvement, enhancement, and development:</a:t>
            </a:r>
            <a:r>
              <a:rPr lang="en-GB" sz="1600" dirty="0">
                <a:solidFill>
                  <a:srgbClr val="00B050"/>
                </a:solidFill>
              </a:rPr>
              <a:t>​</a:t>
            </a:r>
          </a:p>
          <a:p>
            <a:pPr marL="285750" indent="-285750" fontAlgn="base">
              <a:buFont typeface="Wingdings" panose="05000000000000000000" pitchFamily="2" charset="2"/>
              <a:buChar char="ü"/>
            </a:pPr>
            <a:r>
              <a:rPr lang="en-GB" sz="1600" dirty="0">
                <a:solidFill>
                  <a:srgbClr val="000000"/>
                </a:solidFill>
              </a:rPr>
              <a:t>The results of monitoring activities related to product quality and safety management systems are collected and consolidated in the Company at regular intervals</a:t>
            </a:r>
          </a:p>
          <a:p>
            <a:pPr marL="285750" indent="-285750" fontAlgn="base">
              <a:buFont typeface="Wingdings" panose="05000000000000000000" pitchFamily="2" charset="2"/>
              <a:buChar char="ü"/>
            </a:pPr>
            <a:r>
              <a:rPr lang="en-GB" sz="1600" dirty="0">
                <a:solidFill>
                  <a:srgbClr val="000000"/>
                </a:solidFill>
              </a:rPr>
              <a:t>The decisions following the analysis by senior management are the basis for continuous improvement and development</a:t>
            </a:r>
            <a:r>
              <a:rPr lang="en-GB" sz="1600" dirty="0">
                <a:solidFill>
                  <a:srgbClr val="FF0000"/>
                </a:solidFill>
              </a:rPr>
              <a:t>,</a:t>
            </a:r>
            <a:r>
              <a:rPr lang="en-GB" sz="1600" dirty="0">
                <a:solidFill>
                  <a:srgbClr val="000000"/>
                </a:solidFill>
              </a:rPr>
              <a:t> and set goals for all levels in the Company</a:t>
            </a:r>
          </a:p>
          <a:p>
            <a:pPr marL="285750" indent="-285750" algn="l" rtl="0" fontAlgn="base">
              <a:buFont typeface="Wingdings" panose="05000000000000000000" pitchFamily="2" charset="2"/>
              <a:buChar char="ü"/>
            </a:pPr>
            <a:endParaRPr lang="uk-UA" sz="1600" b="0" i="0" dirty="0">
              <a:solidFill>
                <a:srgbClr val="000000"/>
              </a:solidFill>
              <a:effectLst/>
            </a:endParaRPr>
          </a:p>
        </p:txBody>
      </p:sp>
      <p:sp>
        <p:nvSpPr>
          <p:cNvPr id="5" name="object 2">
            <a:extLst>
              <a:ext uri="{FF2B5EF4-FFF2-40B4-BE49-F238E27FC236}">
                <a16:creationId xmlns:a16="http://schemas.microsoft.com/office/drawing/2014/main" id="{074A522C-8DF9-4883-A02B-95983E72DB1F}"/>
              </a:ext>
            </a:extLst>
          </p:cNvPr>
          <p:cNvSpPr txBox="1">
            <a:spLocks/>
          </p:cNvSpPr>
          <p:nvPr/>
        </p:nvSpPr>
        <p:spPr>
          <a:xfrm>
            <a:off x="444500" y="335534"/>
            <a:ext cx="7429500" cy="474489"/>
          </a:xfrm>
          <a:prstGeom prst="rect">
            <a:avLst/>
          </a:prstGeom>
        </p:spPr>
        <p:txBody>
          <a:bodyPr vert="horz" wrap="square" lIns="0" tIns="12700" rIns="0" bIns="0" rtlCol="0">
            <a:spAutoFit/>
          </a:bodyPr>
          <a:lstStyle>
            <a:lvl1pPr>
              <a:defRPr sz="3000" b="0" i="0">
                <a:solidFill>
                  <a:srgbClr val="79848D"/>
                </a:solidFill>
                <a:latin typeface="HelveticaNeueLT Std"/>
                <a:ea typeface="+mj-ea"/>
                <a:cs typeface="HelveticaNeueLT Std"/>
              </a:defRPr>
            </a:lvl1pPr>
          </a:lstStyle>
          <a:p>
            <a:pPr marL="12700">
              <a:spcBef>
                <a:spcPts val="100"/>
              </a:spcBef>
            </a:pPr>
            <a:r>
              <a:rPr lang="en-GB" b="1">
                <a:latin typeface="+mn-lt"/>
              </a:rPr>
              <a:t>Key principles</a:t>
            </a:r>
          </a:p>
        </p:txBody>
      </p:sp>
      <p:pic>
        <p:nvPicPr>
          <p:cNvPr id="4" name="Рисунок 3" descr="В яблочко со сплошной заливкой">
            <a:extLst>
              <a:ext uri="{FF2B5EF4-FFF2-40B4-BE49-F238E27FC236}">
                <a16:creationId xmlns:a16="http://schemas.microsoft.com/office/drawing/2014/main" id="{E57AC24C-004F-4E97-89C6-701D546B924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4311" y="1598294"/>
            <a:ext cx="3858261" cy="3648711"/>
          </a:xfrm>
          <a:prstGeom prst="rect">
            <a:avLst/>
          </a:prstGeom>
        </p:spPr>
      </p:pic>
      <p:sp>
        <p:nvSpPr>
          <p:cNvPr id="2" name="Номер слайда 1">
            <a:extLst>
              <a:ext uri="{FF2B5EF4-FFF2-40B4-BE49-F238E27FC236}">
                <a16:creationId xmlns:a16="http://schemas.microsoft.com/office/drawing/2014/main" id="{ED406DB0-656F-4D1B-8B0D-BD44637C38AB}"/>
              </a:ext>
            </a:extLst>
          </p:cNvPr>
          <p:cNvSpPr>
            <a:spLocks noGrp="1"/>
          </p:cNvSpPr>
          <p:nvPr>
            <p:ph type="sldNum" sz="quarter" idx="7"/>
          </p:nvPr>
        </p:nvSpPr>
        <p:spPr>
          <a:xfrm>
            <a:off x="11700909" y="6134722"/>
            <a:ext cx="107315" cy="123111"/>
          </a:xfrm>
        </p:spPr>
        <p:txBody>
          <a:bodyPr/>
          <a:lstStyle/>
          <a:p>
            <a:pPr marL="25400">
              <a:lnSpc>
                <a:spcPct val="100000"/>
              </a:lnSpc>
              <a:spcBef>
                <a:spcPts val="60"/>
              </a:spcBef>
            </a:pPr>
            <a:fld id="{81D60167-4931-47E6-BA6A-407CBD079E47}" type="slidenum">
              <a:rPr lang="uk-UA" smtClean="0"/>
              <a:t>5</a:t>
            </a:fld>
            <a:endParaRPr lang="uk-UA"/>
          </a:p>
        </p:txBody>
      </p:sp>
    </p:spTree>
    <p:extLst>
      <p:ext uri="{BB962C8B-B14F-4D97-AF65-F5344CB8AC3E}">
        <p14:creationId xmlns:p14="http://schemas.microsoft.com/office/powerpoint/2010/main" val="770672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472659" y="1357645"/>
            <a:ext cx="5466715" cy="272758"/>
          </a:xfrm>
          <a:prstGeom prst="rect">
            <a:avLst/>
          </a:prstGeom>
          <a:solidFill>
            <a:srgbClr val="EBECED"/>
          </a:solidFill>
        </p:spPr>
        <p:txBody>
          <a:bodyPr vert="horz" wrap="square" lIns="72000" tIns="36000" rIns="72000" bIns="36000" rtlCol="0">
            <a:spAutoFit/>
          </a:bodyPr>
          <a:lstStyle/>
          <a:p>
            <a:pPr marL="285750" lvl="0" indent="-285750">
              <a:buFont typeface="Wingdings" pitchFamily="2" charset="2"/>
              <a:buChar char="ü"/>
            </a:pPr>
            <a:r>
              <a:rPr lang="en-GB" sz="1300" dirty="0"/>
              <a:t>Responsible for Policy implementation throughout the Company</a:t>
            </a:r>
          </a:p>
        </p:txBody>
      </p:sp>
      <p:sp>
        <p:nvSpPr>
          <p:cNvPr id="13" name="object 5"/>
          <p:cNvSpPr txBox="1"/>
          <p:nvPr/>
        </p:nvSpPr>
        <p:spPr>
          <a:xfrm>
            <a:off x="472658" y="977635"/>
            <a:ext cx="5466715" cy="388844"/>
          </a:xfrm>
          <a:prstGeom prst="rect">
            <a:avLst/>
          </a:prstGeom>
          <a:solidFill>
            <a:srgbClr val="00B050"/>
          </a:solidFill>
        </p:spPr>
        <p:txBody>
          <a:bodyPr vert="horz" wrap="square" lIns="36000" tIns="36000" rIns="36000" bIns="36000" rtlCol="0" anchor="ctr">
            <a:noAutofit/>
          </a:bodyPr>
          <a:lstStyle>
            <a:defPPr>
              <a:defRPr lang="x-none"/>
            </a:defPPr>
            <a:lvl1pPr marL="370205">
              <a:lnSpc>
                <a:spcPct val="100000"/>
              </a:lnSpc>
              <a:spcBef>
                <a:spcPts val="1345"/>
              </a:spcBef>
              <a:defRPr sz="1600" b="1">
                <a:solidFill>
                  <a:schemeClr val="bg1"/>
                </a:solidFill>
              </a:defRPr>
            </a:lvl1pPr>
          </a:lstStyle>
          <a:p>
            <a:pPr marL="0" algn="ctr">
              <a:spcBef>
                <a:spcPts val="0"/>
              </a:spcBef>
            </a:pPr>
            <a:r>
              <a:rPr lang="en-GB"/>
              <a:t>Chief Executive Officer</a:t>
            </a:r>
          </a:p>
        </p:txBody>
      </p:sp>
      <p:sp>
        <p:nvSpPr>
          <p:cNvPr id="21" name="object 2">
            <a:extLst>
              <a:ext uri="{FF2B5EF4-FFF2-40B4-BE49-F238E27FC236}">
                <a16:creationId xmlns:a16="http://schemas.microsoft.com/office/drawing/2014/main" id="{69D3AFE7-502F-494A-B890-967E3EC06453}"/>
              </a:ext>
            </a:extLst>
          </p:cNvPr>
          <p:cNvSpPr txBox="1">
            <a:spLocks/>
          </p:cNvSpPr>
          <p:nvPr/>
        </p:nvSpPr>
        <p:spPr>
          <a:xfrm>
            <a:off x="444499" y="335534"/>
            <a:ext cx="11220665" cy="474489"/>
          </a:xfrm>
          <a:prstGeom prst="rect">
            <a:avLst/>
          </a:prstGeom>
        </p:spPr>
        <p:txBody>
          <a:bodyPr vert="horz" wrap="square" lIns="0" tIns="12700" rIns="0" bIns="0" rtlCol="0">
            <a:spAutoFit/>
          </a:bodyPr>
          <a:lstStyle>
            <a:lvl1pPr>
              <a:defRPr sz="3000" b="0" i="0">
                <a:solidFill>
                  <a:srgbClr val="79848D"/>
                </a:solidFill>
                <a:latin typeface="HelveticaNeueLT Std"/>
                <a:ea typeface="+mj-ea"/>
                <a:cs typeface="HelveticaNeueLT Std"/>
              </a:defRPr>
            </a:lvl1pPr>
          </a:lstStyle>
          <a:p>
            <a:pPr marL="12700">
              <a:spcBef>
                <a:spcPts val="100"/>
              </a:spcBef>
            </a:pPr>
            <a:r>
              <a:rPr lang="en-GB" b="1">
                <a:latin typeface="+mn-lt"/>
              </a:rPr>
              <a:t>Process participants and areas of responsibility</a:t>
            </a:r>
          </a:p>
        </p:txBody>
      </p:sp>
      <p:sp>
        <p:nvSpPr>
          <p:cNvPr id="19" name="object 3">
            <a:extLst>
              <a:ext uri="{FF2B5EF4-FFF2-40B4-BE49-F238E27FC236}">
                <a16:creationId xmlns:a16="http://schemas.microsoft.com/office/drawing/2014/main" id="{9A616589-5709-441C-8882-769ED1D90042}"/>
              </a:ext>
            </a:extLst>
          </p:cNvPr>
          <p:cNvSpPr txBox="1"/>
          <p:nvPr/>
        </p:nvSpPr>
        <p:spPr>
          <a:xfrm>
            <a:off x="488909" y="2173509"/>
            <a:ext cx="5450464" cy="2073251"/>
          </a:xfrm>
          <a:prstGeom prst="rect">
            <a:avLst/>
          </a:prstGeom>
          <a:solidFill>
            <a:srgbClr val="EBECED"/>
          </a:solidFill>
        </p:spPr>
        <p:txBody>
          <a:bodyPr vert="horz" wrap="square" lIns="72000" tIns="36000" rIns="72000" bIns="36000" rtlCol="0">
            <a:spAutoFit/>
          </a:bodyPr>
          <a:lstStyle/>
          <a:p>
            <a:pPr marL="285750" indent="-285750" algn="l" rtl="0" fontAlgn="base">
              <a:buFont typeface="Wingdings" panose="05000000000000000000" pitchFamily="2" charset="2"/>
              <a:buChar char="ü"/>
            </a:pPr>
            <a:r>
              <a:rPr lang="en-GB" sz="1300" dirty="0"/>
              <a:t>Responsible for Policy implementation within the area</a:t>
            </a:r>
          </a:p>
          <a:p>
            <a:pPr marL="285750" indent="-285750" algn="l" rtl="0" fontAlgn="base">
              <a:buFont typeface="Wingdings" panose="05000000000000000000" pitchFamily="2" charset="2"/>
              <a:buChar char="ü"/>
            </a:pPr>
            <a:r>
              <a:rPr lang="en-GB" sz="1300" dirty="0"/>
              <a:t>Control over the prevention of potential violations of Policy during the activity</a:t>
            </a:r>
          </a:p>
          <a:p>
            <a:pPr marL="285750" indent="-285750" algn="l" rtl="0" fontAlgn="base">
              <a:buFont typeface="Wingdings" panose="05000000000000000000" pitchFamily="2" charset="2"/>
              <a:buChar char="ü"/>
            </a:pPr>
            <a:r>
              <a:rPr lang="en-GB" sz="1300" dirty="0"/>
              <a:t>Control over the level of awareness of new employees about Policy principles</a:t>
            </a:r>
          </a:p>
          <a:p>
            <a:pPr marL="285750" indent="-285750" algn="l" rtl="0" fontAlgn="base">
              <a:buFont typeface="Wingdings" panose="05000000000000000000" pitchFamily="2" charset="2"/>
              <a:buChar char="ü"/>
            </a:pPr>
            <a:r>
              <a:rPr lang="en-GB" sz="1300" dirty="0"/>
              <a:t>Identification of external and/or internal risks that may potentially affect Policy implementation</a:t>
            </a:r>
          </a:p>
          <a:p>
            <a:pPr marL="285750" indent="-285750" algn="l" rtl="0" fontAlgn="base">
              <a:buFont typeface="Wingdings" panose="05000000000000000000" pitchFamily="2" charset="2"/>
              <a:buChar char="ü"/>
            </a:pPr>
            <a:r>
              <a:rPr lang="en-GB" sz="1300" dirty="0"/>
              <a:t>Ensuring response to all identified risks, and implementing appropriate control actions</a:t>
            </a:r>
          </a:p>
          <a:p>
            <a:pPr marL="285750" indent="-285750" algn="l" rtl="0" fontAlgn="base">
              <a:buFont typeface="Wingdings" panose="05000000000000000000" pitchFamily="2" charset="2"/>
              <a:buChar char="ü"/>
            </a:pPr>
            <a:r>
              <a:rPr lang="en-GB" sz="1300" dirty="0"/>
              <a:t>Participation in the annual risk identification and assessment process</a:t>
            </a:r>
          </a:p>
        </p:txBody>
      </p:sp>
      <p:sp>
        <p:nvSpPr>
          <p:cNvPr id="20" name="object 5">
            <a:extLst>
              <a:ext uri="{FF2B5EF4-FFF2-40B4-BE49-F238E27FC236}">
                <a16:creationId xmlns:a16="http://schemas.microsoft.com/office/drawing/2014/main" id="{D74F1C15-8CB3-41AD-9843-22D64FDE4237}"/>
              </a:ext>
            </a:extLst>
          </p:cNvPr>
          <p:cNvSpPr txBox="1"/>
          <p:nvPr/>
        </p:nvSpPr>
        <p:spPr>
          <a:xfrm>
            <a:off x="472657" y="1759934"/>
            <a:ext cx="5466715" cy="413575"/>
          </a:xfrm>
          <a:prstGeom prst="rect">
            <a:avLst/>
          </a:prstGeom>
          <a:solidFill>
            <a:srgbClr val="00B050"/>
          </a:solidFill>
        </p:spPr>
        <p:txBody>
          <a:bodyPr vert="horz" wrap="square" lIns="36000" tIns="36000" rIns="36000" bIns="36000" rtlCol="0" anchor="ctr">
            <a:noAutofit/>
          </a:bodyPr>
          <a:lstStyle>
            <a:defPPr>
              <a:defRPr lang="x-none"/>
            </a:defPPr>
            <a:lvl1pPr marL="370205">
              <a:lnSpc>
                <a:spcPct val="100000"/>
              </a:lnSpc>
              <a:spcBef>
                <a:spcPts val="1345"/>
              </a:spcBef>
              <a:defRPr sz="1600" b="1">
                <a:solidFill>
                  <a:schemeClr val="bg1"/>
                </a:solidFill>
              </a:defRPr>
            </a:lvl1pPr>
          </a:lstStyle>
          <a:p>
            <a:pPr marL="0" algn="ctr">
              <a:spcBef>
                <a:spcPts val="0"/>
              </a:spcBef>
            </a:pPr>
            <a:r>
              <a:rPr lang="en-GB"/>
              <a:t>Area Director</a:t>
            </a:r>
          </a:p>
        </p:txBody>
      </p:sp>
      <p:sp>
        <p:nvSpPr>
          <p:cNvPr id="22" name="object 3">
            <a:extLst>
              <a:ext uri="{FF2B5EF4-FFF2-40B4-BE49-F238E27FC236}">
                <a16:creationId xmlns:a16="http://schemas.microsoft.com/office/drawing/2014/main" id="{69383208-2504-4EB1-B239-CFB658052AF0}"/>
              </a:ext>
            </a:extLst>
          </p:cNvPr>
          <p:cNvSpPr txBox="1"/>
          <p:nvPr/>
        </p:nvSpPr>
        <p:spPr>
          <a:xfrm>
            <a:off x="6287176" y="1366478"/>
            <a:ext cx="5466715" cy="1873196"/>
          </a:xfrm>
          <a:prstGeom prst="rect">
            <a:avLst/>
          </a:prstGeom>
          <a:solidFill>
            <a:srgbClr val="EBECED"/>
          </a:solidFill>
        </p:spPr>
        <p:txBody>
          <a:bodyPr vert="horz" wrap="square" lIns="72000" tIns="36000" rIns="72000" bIns="36000" rtlCol="0">
            <a:spAutoFit/>
          </a:bodyPr>
          <a:lstStyle/>
          <a:p>
            <a:pPr marL="285750" indent="-285750" algn="l" rtl="0" fontAlgn="base">
              <a:buFont typeface="Wingdings" panose="05000000000000000000" pitchFamily="2" charset="2"/>
              <a:buChar char="ü"/>
            </a:pPr>
            <a:r>
              <a:rPr lang="en-GB" sz="1300" dirty="0"/>
              <a:t>Responsible for implementing the requirements of the Product Quality and Safety Management Policy at the corporate level</a:t>
            </a:r>
          </a:p>
          <a:p>
            <a:pPr marL="285750" indent="-285750" algn="l" rtl="0" fontAlgn="base">
              <a:buFont typeface="Wingdings" panose="05000000000000000000" pitchFamily="2" charset="2"/>
              <a:buChar char="ü"/>
            </a:pPr>
            <a:r>
              <a:rPr lang="en-GB" sz="1300" dirty="0"/>
              <a:t>Coordination of activities to implement Policy requirements</a:t>
            </a:r>
          </a:p>
          <a:p>
            <a:pPr marL="285750" indent="-285750" algn="l" rtl="0" fontAlgn="base">
              <a:buFont typeface="Wingdings" panose="05000000000000000000" pitchFamily="2" charset="2"/>
              <a:buChar char="ü"/>
            </a:pPr>
            <a:r>
              <a:rPr lang="en-GB" sz="1300" dirty="0"/>
              <a:t>General coordination of certification activities in the implementation and operation of product quality and safety management systems</a:t>
            </a:r>
          </a:p>
          <a:p>
            <a:pPr marL="285750" indent="-285750" algn="l" rtl="0" fontAlgn="base">
              <a:buFont typeface="Wingdings" panose="05000000000000000000" pitchFamily="2" charset="2"/>
              <a:buChar char="ü"/>
            </a:pPr>
            <a:r>
              <a:rPr lang="en-GB" sz="1300" dirty="0"/>
              <a:t>Organization and support of external audits; Communication with audit companies</a:t>
            </a:r>
          </a:p>
          <a:p>
            <a:pPr marL="285750" indent="-285750" algn="l" rtl="0" fontAlgn="base">
              <a:buFont typeface="Wingdings" panose="05000000000000000000" pitchFamily="2" charset="2"/>
              <a:buChar char="ü"/>
            </a:pPr>
            <a:r>
              <a:rPr lang="en-GB" sz="1300" dirty="0"/>
              <a:t>Initiating and coordinating investigations into cases/situations related to violations of Policy</a:t>
            </a:r>
          </a:p>
        </p:txBody>
      </p:sp>
      <p:sp>
        <p:nvSpPr>
          <p:cNvPr id="23" name="object 5">
            <a:extLst>
              <a:ext uri="{FF2B5EF4-FFF2-40B4-BE49-F238E27FC236}">
                <a16:creationId xmlns:a16="http://schemas.microsoft.com/office/drawing/2014/main" id="{06C21179-7F2B-4C9C-90F4-886DC0EF8061}"/>
              </a:ext>
            </a:extLst>
          </p:cNvPr>
          <p:cNvSpPr txBox="1"/>
          <p:nvPr/>
        </p:nvSpPr>
        <p:spPr>
          <a:xfrm>
            <a:off x="6287175" y="952903"/>
            <a:ext cx="5466715" cy="413575"/>
          </a:xfrm>
          <a:prstGeom prst="rect">
            <a:avLst/>
          </a:prstGeom>
          <a:solidFill>
            <a:srgbClr val="00B050"/>
          </a:solidFill>
        </p:spPr>
        <p:txBody>
          <a:bodyPr vert="horz" wrap="square" lIns="36000" tIns="36000" rIns="36000" bIns="36000" rtlCol="0" anchor="ctr">
            <a:noAutofit/>
          </a:bodyPr>
          <a:lstStyle>
            <a:defPPr>
              <a:defRPr lang="x-none"/>
            </a:defPPr>
            <a:lvl1pPr marL="370205">
              <a:lnSpc>
                <a:spcPct val="100000"/>
              </a:lnSpc>
              <a:spcBef>
                <a:spcPts val="1345"/>
              </a:spcBef>
              <a:defRPr sz="1600" b="1">
                <a:solidFill>
                  <a:schemeClr val="bg1"/>
                </a:solidFill>
              </a:defRPr>
            </a:lvl1pPr>
          </a:lstStyle>
          <a:p>
            <a:pPr algn="ctr"/>
            <a:r>
              <a:rPr lang="en-GB" dirty="0"/>
              <a:t>Head of QMS Team </a:t>
            </a:r>
          </a:p>
        </p:txBody>
      </p:sp>
      <p:sp>
        <p:nvSpPr>
          <p:cNvPr id="24" name="object 3">
            <a:extLst>
              <a:ext uri="{FF2B5EF4-FFF2-40B4-BE49-F238E27FC236}">
                <a16:creationId xmlns:a16="http://schemas.microsoft.com/office/drawing/2014/main" id="{F29CD2DF-CD0F-4281-BEF0-F1A78875E4C6}"/>
              </a:ext>
            </a:extLst>
          </p:cNvPr>
          <p:cNvSpPr txBox="1"/>
          <p:nvPr/>
        </p:nvSpPr>
        <p:spPr>
          <a:xfrm>
            <a:off x="6287175" y="3775315"/>
            <a:ext cx="5466715" cy="2124547"/>
          </a:xfrm>
          <a:prstGeom prst="rect">
            <a:avLst/>
          </a:prstGeom>
          <a:solidFill>
            <a:srgbClr val="EBECED"/>
          </a:solidFill>
        </p:spPr>
        <p:txBody>
          <a:bodyPr vert="horz" wrap="square" lIns="72000" tIns="36000" rIns="72000" bIns="36000" rtlCol="0">
            <a:spAutoFit/>
          </a:bodyPr>
          <a:lstStyle/>
          <a:p>
            <a:pPr marL="298450" marR="0" lvl="0" indent="-285750" algn="l" defTabSz="914400" rtl="0" eaLnBrk="1" fontAlgn="auto" latinLnBrk="0" hangingPunct="1">
              <a:lnSpc>
                <a:spcPct val="100000"/>
              </a:lnSpc>
              <a:spcBef>
                <a:spcPts val="90"/>
              </a:spcBef>
              <a:spcAft>
                <a:spcPts val="0"/>
              </a:spcAft>
              <a:buClrTx/>
              <a:buSzTx/>
              <a:buFont typeface="Wingdings" panose="05000000000000000000" pitchFamily="2" charset="2"/>
              <a:buChar char="ü"/>
              <a:tabLst/>
              <a:defRPr/>
            </a:pPr>
            <a:r>
              <a:rPr lang="en-GB" sz="1300" dirty="0"/>
              <a:t>Responsible for implementing the requirements of the Product Quality and Safety Management Policy</a:t>
            </a:r>
          </a:p>
          <a:p>
            <a:pPr marL="298450" marR="0" lvl="0" indent="-285750" algn="l" defTabSz="914400" rtl="0" eaLnBrk="1" fontAlgn="auto" latinLnBrk="0" hangingPunct="1">
              <a:lnSpc>
                <a:spcPct val="100000"/>
              </a:lnSpc>
              <a:spcBef>
                <a:spcPts val="90"/>
              </a:spcBef>
              <a:spcAft>
                <a:spcPts val="0"/>
              </a:spcAft>
              <a:buClrTx/>
              <a:buSzTx/>
              <a:buFont typeface="Wingdings" panose="05000000000000000000" pitchFamily="2" charset="2"/>
              <a:buChar char="ü"/>
              <a:tabLst/>
              <a:defRPr/>
            </a:pPr>
            <a:r>
              <a:rPr lang="en-GB" sz="1300" dirty="0"/>
              <a:t>Interaction with external regulatory authorities and stakeholders within the scope of authority</a:t>
            </a:r>
          </a:p>
          <a:p>
            <a:pPr marL="298450" marR="0" lvl="0" indent="-285750" algn="l" defTabSz="914400" rtl="0" eaLnBrk="1" fontAlgn="auto" latinLnBrk="0" hangingPunct="1">
              <a:lnSpc>
                <a:spcPct val="100000"/>
              </a:lnSpc>
              <a:spcBef>
                <a:spcPts val="90"/>
              </a:spcBef>
              <a:spcAft>
                <a:spcPts val="0"/>
              </a:spcAft>
              <a:buClrTx/>
              <a:buSzTx/>
              <a:buFont typeface="Wingdings" panose="05000000000000000000" pitchFamily="2" charset="2"/>
              <a:buChar char="ü"/>
              <a:tabLst/>
              <a:defRPr/>
            </a:pPr>
            <a:r>
              <a:rPr lang="en-GB" sz="1300" dirty="0"/>
              <a:t>Conducting investigations and </a:t>
            </a:r>
            <a:r>
              <a:rPr lang="en-GB" sz="1300" dirty="0" err="1"/>
              <a:t>analyzing</a:t>
            </a:r>
            <a:r>
              <a:rPr lang="en-GB" sz="1300" dirty="0"/>
              <a:t> situations related to deviations from regulatory requirements</a:t>
            </a:r>
          </a:p>
          <a:p>
            <a:pPr marL="298450" marR="0" lvl="0" indent="-285750" algn="l" defTabSz="914400" rtl="0" eaLnBrk="1" fontAlgn="auto" latinLnBrk="0" hangingPunct="1">
              <a:lnSpc>
                <a:spcPct val="100000"/>
              </a:lnSpc>
              <a:spcBef>
                <a:spcPts val="90"/>
              </a:spcBef>
              <a:spcAft>
                <a:spcPts val="0"/>
              </a:spcAft>
              <a:buClrTx/>
              <a:buSzTx/>
              <a:buFont typeface="Wingdings" panose="05000000000000000000" pitchFamily="2" charset="2"/>
              <a:buChar char="ü"/>
              <a:tabLst/>
              <a:defRPr/>
            </a:pPr>
            <a:r>
              <a:rPr lang="en-GB" sz="1300" dirty="0"/>
              <a:t>Determining preventive and/or corrective actions, and submitting proposals for them to senior management</a:t>
            </a:r>
          </a:p>
          <a:p>
            <a:pPr marL="298450" marR="0" lvl="0" indent="-285750" algn="l" defTabSz="914400" rtl="0" eaLnBrk="1" fontAlgn="auto" latinLnBrk="0" hangingPunct="1">
              <a:lnSpc>
                <a:spcPct val="100000"/>
              </a:lnSpc>
              <a:spcBef>
                <a:spcPts val="90"/>
              </a:spcBef>
              <a:spcAft>
                <a:spcPts val="0"/>
              </a:spcAft>
              <a:buClrTx/>
              <a:buSzTx/>
              <a:buFont typeface="Wingdings" panose="05000000000000000000" pitchFamily="2" charset="2"/>
              <a:buChar char="ü"/>
              <a:tabLst/>
              <a:defRPr/>
            </a:pPr>
            <a:r>
              <a:rPr lang="en-GB" sz="1300" dirty="0"/>
              <a:t>Consideration of appeals received by the Kernel Hotline on product quality and safety issues</a:t>
            </a:r>
          </a:p>
        </p:txBody>
      </p:sp>
      <p:sp>
        <p:nvSpPr>
          <p:cNvPr id="25" name="object 5">
            <a:extLst>
              <a:ext uri="{FF2B5EF4-FFF2-40B4-BE49-F238E27FC236}">
                <a16:creationId xmlns:a16="http://schemas.microsoft.com/office/drawing/2014/main" id="{47B621AA-BE30-423B-A09D-974254BA3361}"/>
              </a:ext>
            </a:extLst>
          </p:cNvPr>
          <p:cNvSpPr txBox="1"/>
          <p:nvPr/>
        </p:nvSpPr>
        <p:spPr>
          <a:xfrm>
            <a:off x="6287174" y="3300826"/>
            <a:ext cx="5466715" cy="474489"/>
          </a:xfrm>
          <a:prstGeom prst="rect">
            <a:avLst/>
          </a:prstGeom>
          <a:solidFill>
            <a:srgbClr val="00B050"/>
          </a:solidFill>
        </p:spPr>
        <p:txBody>
          <a:bodyPr vert="horz" wrap="square" lIns="36000" tIns="36000" rIns="36000" bIns="36000" rtlCol="0" anchor="ctr">
            <a:noAutofit/>
          </a:bodyPr>
          <a:lstStyle>
            <a:defPPr>
              <a:defRPr lang="x-none"/>
            </a:defPPr>
            <a:lvl1pPr marL="370205">
              <a:lnSpc>
                <a:spcPct val="100000"/>
              </a:lnSpc>
              <a:spcBef>
                <a:spcPts val="1345"/>
              </a:spcBef>
              <a:defRPr sz="1600" b="1">
                <a:solidFill>
                  <a:schemeClr val="bg1"/>
                </a:solidFill>
              </a:defRPr>
            </a:lvl1pPr>
          </a:lstStyle>
          <a:p>
            <a:pPr marL="0" algn="ctr">
              <a:spcBef>
                <a:spcPts val="0"/>
              </a:spcBef>
            </a:pPr>
            <a:r>
              <a:rPr lang="en-GB" dirty="0"/>
              <a:t>Quality System Managers/Quality Service (within the scope of authority) </a:t>
            </a:r>
          </a:p>
        </p:txBody>
      </p:sp>
      <p:sp>
        <p:nvSpPr>
          <p:cNvPr id="26" name="object 3">
            <a:extLst>
              <a:ext uri="{FF2B5EF4-FFF2-40B4-BE49-F238E27FC236}">
                <a16:creationId xmlns:a16="http://schemas.microsoft.com/office/drawing/2014/main" id="{45BD0C5D-EA17-403B-824F-6BA6F4BADEB0}"/>
              </a:ext>
            </a:extLst>
          </p:cNvPr>
          <p:cNvSpPr txBox="1"/>
          <p:nvPr/>
        </p:nvSpPr>
        <p:spPr>
          <a:xfrm>
            <a:off x="472658" y="4819193"/>
            <a:ext cx="5466715" cy="1072977"/>
          </a:xfrm>
          <a:prstGeom prst="rect">
            <a:avLst/>
          </a:prstGeom>
          <a:solidFill>
            <a:srgbClr val="EBECED"/>
          </a:solidFill>
        </p:spPr>
        <p:txBody>
          <a:bodyPr vert="horz" wrap="square" lIns="72000" tIns="36000" rIns="72000" bIns="36000" rtlCol="0">
            <a:spAutoFit/>
          </a:bodyPr>
          <a:lstStyle/>
          <a:p>
            <a:pPr marL="285750" indent="-285750" fontAlgn="base">
              <a:buFont typeface="Wingdings" panose="05000000000000000000" pitchFamily="2" charset="2"/>
              <a:buChar char="ü"/>
            </a:pPr>
            <a:r>
              <a:rPr lang="en-GB" sz="1300" dirty="0"/>
              <a:t>Consideration of appeals received by the Kernel Hotline on product quality and safety issues</a:t>
            </a:r>
          </a:p>
          <a:p>
            <a:pPr marL="285750" indent="-285750" fontAlgn="base">
              <a:buFont typeface="Wingdings" panose="05000000000000000000" pitchFamily="2" charset="2"/>
              <a:buChar char="ü"/>
            </a:pPr>
            <a:r>
              <a:rPr lang="en-GB" sz="1300" dirty="0"/>
              <a:t>Ensuring the protection of Applicants in situations of violation of Policy</a:t>
            </a:r>
          </a:p>
          <a:p>
            <a:pPr marL="285750" indent="-285750" fontAlgn="base">
              <a:buFont typeface="Wingdings" panose="05000000000000000000" pitchFamily="2" charset="2"/>
              <a:buChar char="ü"/>
            </a:pPr>
            <a:r>
              <a:rPr lang="en-GB" sz="1300" dirty="0"/>
              <a:t>Participation in internal investigations into the circumstances that resulted in the violation of Policy</a:t>
            </a:r>
          </a:p>
        </p:txBody>
      </p:sp>
      <p:sp>
        <p:nvSpPr>
          <p:cNvPr id="27" name="object 5">
            <a:extLst>
              <a:ext uri="{FF2B5EF4-FFF2-40B4-BE49-F238E27FC236}">
                <a16:creationId xmlns:a16="http://schemas.microsoft.com/office/drawing/2014/main" id="{9CC47D43-0866-4D77-B521-751039F49F3F}"/>
              </a:ext>
            </a:extLst>
          </p:cNvPr>
          <p:cNvSpPr txBox="1"/>
          <p:nvPr/>
        </p:nvSpPr>
        <p:spPr>
          <a:xfrm>
            <a:off x="472657" y="4405618"/>
            <a:ext cx="5466715" cy="413575"/>
          </a:xfrm>
          <a:prstGeom prst="rect">
            <a:avLst/>
          </a:prstGeom>
          <a:solidFill>
            <a:srgbClr val="00B050"/>
          </a:solidFill>
        </p:spPr>
        <p:txBody>
          <a:bodyPr vert="horz" wrap="square" lIns="36000" tIns="36000" rIns="36000" bIns="36000" rtlCol="0" anchor="ctr">
            <a:noAutofit/>
          </a:bodyPr>
          <a:lstStyle>
            <a:defPPr>
              <a:defRPr lang="x-none"/>
            </a:defPPr>
            <a:lvl1pPr marL="370205">
              <a:lnSpc>
                <a:spcPct val="100000"/>
              </a:lnSpc>
              <a:spcBef>
                <a:spcPts val="1345"/>
              </a:spcBef>
              <a:defRPr sz="1600" b="1">
                <a:solidFill>
                  <a:schemeClr val="bg1"/>
                </a:solidFill>
              </a:defRPr>
            </a:lvl1pPr>
          </a:lstStyle>
          <a:p>
            <a:pPr marL="0" algn="ctr">
              <a:spcBef>
                <a:spcPts val="0"/>
              </a:spcBef>
            </a:pPr>
            <a:r>
              <a:rPr lang="en-GB" b="1" i="0" u="none" strike="noStrike">
                <a:solidFill>
                  <a:srgbClr val="FFFFFF"/>
                </a:solidFill>
                <a:latin typeface="Calibri" panose="020F0502020204030204" pitchFamily="34" charset="0"/>
              </a:rPr>
              <a:t>Compliance</a:t>
            </a:r>
            <a:r>
              <a:rPr lang="en-GB" b="0" i="0">
                <a:solidFill>
                  <a:srgbClr val="000000"/>
                </a:solidFill>
                <a:latin typeface="Calibri" panose="020F0502020204030204" pitchFamily="34" charset="0"/>
              </a:rPr>
              <a:t>​</a:t>
            </a:r>
            <a:r>
              <a:rPr lang="en-GB" b="1" i="0" u="none" strike="noStrike">
                <a:solidFill>
                  <a:srgbClr val="FFFFFF"/>
                </a:solidFill>
                <a:latin typeface="Calibri" panose="020F0502020204030204" pitchFamily="34" charset="0"/>
              </a:rPr>
              <a:t>Department </a:t>
            </a:r>
          </a:p>
        </p:txBody>
      </p:sp>
      <p:sp>
        <p:nvSpPr>
          <p:cNvPr id="2" name="Номер слайда 1">
            <a:extLst>
              <a:ext uri="{FF2B5EF4-FFF2-40B4-BE49-F238E27FC236}">
                <a16:creationId xmlns:a16="http://schemas.microsoft.com/office/drawing/2014/main" id="{A592A89A-4684-4575-B2DA-23A82C18DE4A}"/>
              </a:ext>
            </a:extLst>
          </p:cNvPr>
          <p:cNvSpPr>
            <a:spLocks noGrp="1"/>
          </p:cNvSpPr>
          <p:nvPr>
            <p:ph type="sldNum" sz="quarter" idx="7"/>
          </p:nvPr>
        </p:nvSpPr>
        <p:spPr>
          <a:xfrm>
            <a:off x="11700909" y="6134722"/>
            <a:ext cx="107315" cy="123111"/>
          </a:xfrm>
        </p:spPr>
        <p:txBody>
          <a:bodyPr/>
          <a:lstStyle/>
          <a:p>
            <a:pPr marL="25400">
              <a:lnSpc>
                <a:spcPct val="100000"/>
              </a:lnSpc>
              <a:spcBef>
                <a:spcPts val="60"/>
              </a:spcBef>
            </a:pPr>
            <a:fld id="{81D60167-4931-47E6-BA6A-407CBD079E47}" type="slidenum">
              <a:rPr lang="uk-UA" smtClean="0"/>
              <a:t>6</a:t>
            </a:fld>
            <a:endParaRPr lang="uk-UA"/>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5E5FA11F-BEA3-1644-9C35-2C0D4C078B4F}"/>
              </a:ext>
            </a:extLst>
          </p:cNvPr>
          <p:cNvSpPr/>
          <p:nvPr/>
        </p:nvSpPr>
        <p:spPr>
          <a:xfrm>
            <a:off x="3982165" y="945725"/>
            <a:ext cx="7772401" cy="5124480"/>
          </a:xfrm>
          <a:prstGeom prst="rect">
            <a:avLst/>
          </a:prstGeom>
        </p:spPr>
        <p:txBody>
          <a:bodyPr wrap="square">
            <a:spAutoFit/>
          </a:bodyPr>
          <a:lstStyle/>
          <a:p>
            <a:pPr marL="0" lvl="1" fontAlgn="base">
              <a:spcAft>
                <a:spcPts val="600"/>
              </a:spcAft>
              <a:buClr>
                <a:schemeClr val="accent5">
                  <a:lumMod val="75000"/>
                </a:schemeClr>
              </a:buClr>
              <a:buSzPct val="112000"/>
            </a:pPr>
            <a:r>
              <a:rPr lang="en-GB" sz="2400" dirty="0">
                <a:solidFill>
                  <a:schemeClr val="tx1">
                    <a:lumMod val="75000"/>
                    <a:lumOff val="25000"/>
                  </a:schemeClr>
                </a:solidFill>
                <a:effectLst>
                  <a:outerShdw sx="0" sy="0">
                    <a:srgbClr val="000000"/>
                  </a:outerShdw>
                </a:effectLst>
              </a:rPr>
              <a:t>Kernel regularly discloses information on sustainable development and corporate social responsibility in its Annual Report according to current legislation and international standards, as well as Global Reporting Initiative (GRI) principles.</a:t>
            </a:r>
          </a:p>
          <a:p>
            <a:pPr marL="0" lvl="1" fontAlgn="base">
              <a:spcAft>
                <a:spcPts val="600"/>
              </a:spcAft>
              <a:buClr>
                <a:schemeClr val="accent5">
                  <a:lumMod val="75000"/>
                </a:schemeClr>
              </a:buClr>
              <a:buSzPct val="112000"/>
            </a:pPr>
            <a:r>
              <a:rPr lang="en-GB" sz="2400" dirty="0">
                <a:solidFill>
                  <a:schemeClr val="tx1">
                    <a:lumMod val="75000"/>
                    <a:lumOff val="25000"/>
                  </a:schemeClr>
                </a:solidFill>
                <a:effectLst>
                  <a:outerShdw sx="0" sy="0">
                    <a:srgbClr val="000000"/>
                  </a:outerShdw>
                </a:effectLst>
              </a:rPr>
              <a:t>Non-Financial Reporting Directive 2014/95/EU</a:t>
            </a:r>
            <a:br>
              <a:rPr lang="en-GB" sz="2400" dirty="0">
                <a:solidFill>
                  <a:schemeClr val="tx1">
                    <a:lumMod val="75000"/>
                    <a:lumOff val="25000"/>
                  </a:schemeClr>
                </a:solidFill>
                <a:effectLst>
                  <a:outerShdw sx="0" sy="0">
                    <a:srgbClr val="000000"/>
                  </a:outerShdw>
                </a:effectLst>
              </a:rPr>
            </a:br>
            <a:r>
              <a:rPr lang="en-GB" sz="2400" dirty="0">
                <a:solidFill>
                  <a:schemeClr val="tx1">
                    <a:lumMod val="75000"/>
                    <a:lumOff val="25000"/>
                  </a:schemeClr>
                </a:solidFill>
                <a:effectLst>
                  <a:outerShdw sx="0" sy="0">
                    <a:srgbClr val="000000"/>
                  </a:outerShdw>
                </a:effectLst>
              </a:rPr>
              <a:t>the </a:t>
            </a:r>
            <a:r>
              <a:rPr lang="en-GB" sz="2400" dirty="0">
                <a:effectLst>
                  <a:outerShdw sx="0" sy="0">
                    <a:srgbClr val="000000"/>
                  </a:outerShdw>
                </a:effectLst>
              </a:rPr>
              <a:t>United Nations </a:t>
            </a:r>
            <a:r>
              <a:rPr lang="en-GB" sz="2400" dirty="0">
                <a:solidFill>
                  <a:schemeClr val="tx1">
                    <a:lumMod val="75000"/>
                    <a:lumOff val="25000"/>
                  </a:schemeClr>
                </a:solidFill>
                <a:effectLst>
                  <a:outerShdw sx="0" sy="0">
                    <a:srgbClr val="000000"/>
                  </a:outerShdw>
                </a:effectLst>
              </a:rPr>
              <a:t>Global Compact</a:t>
            </a:r>
          </a:p>
          <a:p>
            <a:pPr marL="0" lvl="1" fontAlgn="base">
              <a:spcAft>
                <a:spcPts val="600"/>
              </a:spcAft>
              <a:buClr>
                <a:schemeClr val="accent5">
                  <a:lumMod val="75000"/>
                </a:schemeClr>
              </a:buClr>
              <a:buSzPct val="112000"/>
            </a:pPr>
            <a:r>
              <a:rPr lang="en-GB" sz="2400" dirty="0">
                <a:solidFill>
                  <a:schemeClr val="tx1">
                    <a:lumMod val="75000"/>
                    <a:lumOff val="25000"/>
                  </a:schemeClr>
                </a:solidFill>
                <a:effectLst>
                  <a:outerShdw sx="0" sy="0">
                    <a:srgbClr val="000000"/>
                  </a:outerShdw>
                </a:effectLst>
              </a:rPr>
              <a:t>Kernel publishes information on the principles and results of its activities in sustainable development and corporate social responsibility (CSR) on the Company’s corporate website and in other sources</a:t>
            </a:r>
          </a:p>
          <a:p>
            <a:pPr marL="0" lvl="1" fontAlgn="base">
              <a:spcAft>
                <a:spcPts val="600"/>
              </a:spcAft>
              <a:buClr>
                <a:schemeClr val="accent5">
                  <a:lumMod val="75000"/>
                </a:schemeClr>
              </a:buClr>
              <a:buSzPct val="112000"/>
            </a:pPr>
            <a:r>
              <a:rPr lang="en-GB" sz="2400" dirty="0">
                <a:solidFill>
                  <a:schemeClr val="tx1">
                    <a:lumMod val="75000"/>
                    <a:lumOff val="25000"/>
                  </a:schemeClr>
                </a:solidFill>
                <a:effectLst>
                  <a:outerShdw sx="0" sy="0">
                    <a:srgbClr val="000000"/>
                  </a:outerShdw>
                </a:effectLst>
              </a:rPr>
              <a:t>Annual Report to the TOP Strategic Session for review by senior management </a:t>
            </a:r>
          </a:p>
        </p:txBody>
      </p:sp>
      <p:sp>
        <p:nvSpPr>
          <p:cNvPr id="7" name="object 2">
            <a:extLst>
              <a:ext uri="{FF2B5EF4-FFF2-40B4-BE49-F238E27FC236}">
                <a16:creationId xmlns:a16="http://schemas.microsoft.com/office/drawing/2014/main" id="{CABEDFF3-5D46-4CCF-84B7-FA7062D05A24}"/>
              </a:ext>
            </a:extLst>
          </p:cNvPr>
          <p:cNvSpPr txBox="1">
            <a:spLocks/>
          </p:cNvSpPr>
          <p:nvPr/>
        </p:nvSpPr>
        <p:spPr>
          <a:xfrm>
            <a:off x="711200" y="329188"/>
            <a:ext cx="7429500" cy="474489"/>
          </a:xfrm>
          <a:prstGeom prst="rect">
            <a:avLst/>
          </a:prstGeom>
        </p:spPr>
        <p:txBody>
          <a:bodyPr vert="horz" wrap="square" lIns="0" tIns="12700" rIns="0" bIns="0" rtlCol="0">
            <a:spAutoFit/>
          </a:bodyPr>
          <a:lstStyle>
            <a:lvl1pPr>
              <a:defRPr sz="3000" b="0" i="0">
                <a:solidFill>
                  <a:srgbClr val="79848D"/>
                </a:solidFill>
                <a:latin typeface="HelveticaNeueLT Std"/>
                <a:ea typeface="+mj-ea"/>
                <a:cs typeface="HelveticaNeueLT Std"/>
              </a:defRPr>
            </a:lvl1pPr>
          </a:lstStyle>
          <a:p>
            <a:pPr marL="12700">
              <a:spcBef>
                <a:spcPts val="100"/>
              </a:spcBef>
            </a:pPr>
            <a:r>
              <a:rPr lang="en-GB" b="1">
                <a:latin typeface="+mn-lt"/>
              </a:rPr>
              <a:t>Reporting</a:t>
            </a:r>
          </a:p>
        </p:txBody>
      </p:sp>
      <p:pic>
        <p:nvPicPr>
          <p:cNvPr id="3" name="Рисунок 2" descr="Контрольный список со сплошной заливкой">
            <a:extLst>
              <a:ext uri="{FF2B5EF4-FFF2-40B4-BE49-F238E27FC236}">
                <a16:creationId xmlns:a16="http://schemas.microsoft.com/office/drawing/2014/main" id="{7345463B-B984-414E-9D48-312228094E2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0" y="1650862"/>
            <a:ext cx="3526791" cy="3526791"/>
          </a:xfrm>
          <a:prstGeom prst="rect">
            <a:avLst/>
          </a:prstGeom>
        </p:spPr>
      </p:pic>
      <p:sp>
        <p:nvSpPr>
          <p:cNvPr id="2" name="Номер слайда 1">
            <a:extLst>
              <a:ext uri="{FF2B5EF4-FFF2-40B4-BE49-F238E27FC236}">
                <a16:creationId xmlns:a16="http://schemas.microsoft.com/office/drawing/2014/main" id="{5212C08C-3784-4C64-A696-C02B3932F1BC}"/>
              </a:ext>
            </a:extLst>
          </p:cNvPr>
          <p:cNvSpPr>
            <a:spLocks noGrp="1"/>
          </p:cNvSpPr>
          <p:nvPr>
            <p:ph type="sldNum" sz="quarter" idx="7"/>
          </p:nvPr>
        </p:nvSpPr>
        <p:spPr>
          <a:xfrm>
            <a:off x="11700909" y="6134722"/>
            <a:ext cx="107315" cy="123111"/>
          </a:xfrm>
        </p:spPr>
        <p:txBody>
          <a:bodyPr/>
          <a:lstStyle/>
          <a:p>
            <a:pPr marL="25400">
              <a:lnSpc>
                <a:spcPct val="100000"/>
              </a:lnSpc>
              <a:spcBef>
                <a:spcPts val="60"/>
              </a:spcBef>
            </a:pPr>
            <a:fld id="{81D60167-4931-47E6-BA6A-407CBD079E47}" type="slidenum">
              <a:rPr lang="uk-UA" smtClean="0"/>
              <a:t>7</a:t>
            </a:fld>
            <a:endParaRPr lang="uk-UA"/>
          </a:p>
        </p:txBody>
      </p:sp>
    </p:spTree>
    <p:extLst>
      <p:ext uri="{BB962C8B-B14F-4D97-AF65-F5344CB8AC3E}">
        <p14:creationId xmlns:p14="http://schemas.microsoft.com/office/powerpoint/2010/main" val="16720868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bject 2">
            <a:extLst>
              <a:ext uri="{FF2B5EF4-FFF2-40B4-BE49-F238E27FC236}">
                <a16:creationId xmlns:a16="http://schemas.microsoft.com/office/drawing/2014/main" id="{AAC9BDFB-9FB4-4848-9262-18F35853550D}"/>
              </a:ext>
            </a:extLst>
          </p:cNvPr>
          <p:cNvSpPr txBox="1">
            <a:spLocks/>
          </p:cNvSpPr>
          <p:nvPr/>
        </p:nvSpPr>
        <p:spPr>
          <a:xfrm>
            <a:off x="330200" y="298450"/>
            <a:ext cx="11478024" cy="474489"/>
          </a:xfrm>
          <a:prstGeom prst="rect">
            <a:avLst/>
          </a:prstGeom>
        </p:spPr>
        <p:txBody>
          <a:bodyPr vert="horz" wrap="square" lIns="0" tIns="12700" rIns="0" bIns="0" rtlCol="0">
            <a:spAutoFit/>
          </a:bodyPr>
          <a:lstStyle>
            <a:lvl1pPr>
              <a:defRPr sz="3000" b="0" i="0">
                <a:solidFill>
                  <a:srgbClr val="79848D"/>
                </a:solidFill>
                <a:latin typeface="HelveticaNeueLT Std"/>
                <a:ea typeface="+mj-ea"/>
                <a:cs typeface="HelveticaNeueLT Std"/>
              </a:defRPr>
            </a:lvl1pPr>
          </a:lstStyle>
          <a:p>
            <a:pPr marL="12700" marR="0" lvl="0" indent="0" algn="l" defTabSz="914400" rtl="0" eaLnBrk="1" fontAlgn="auto" latinLnBrk="0" hangingPunct="1">
              <a:lnSpc>
                <a:spcPct val="100000"/>
              </a:lnSpc>
              <a:spcBef>
                <a:spcPts val="90"/>
              </a:spcBef>
              <a:spcAft>
                <a:spcPts val="0"/>
              </a:spcAft>
              <a:buClrTx/>
              <a:buSzTx/>
              <a:buFontTx/>
              <a:buNone/>
              <a:tabLst/>
              <a:defRPr/>
            </a:pPr>
            <a:r>
              <a:rPr lang="en-GB" b="1">
                <a:solidFill>
                  <a:schemeClr val="tx1">
                    <a:lumMod val="50000"/>
                    <a:lumOff val="50000"/>
                  </a:schemeClr>
                </a:solidFill>
                <a:latin typeface="+mn-lt"/>
              </a:rPr>
              <a:t>Quality and safety management process stages</a:t>
            </a:r>
          </a:p>
        </p:txBody>
      </p:sp>
      <p:sp>
        <p:nvSpPr>
          <p:cNvPr id="17" name="object 3">
            <a:extLst>
              <a:ext uri="{FF2B5EF4-FFF2-40B4-BE49-F238E27FC236}">
                <a16:creationId xmlns:a16="http://schemas.microsoft.com/office/drawing/2014/main" id="{03254EA7-2019-4C3B-9FA2-D3CA4E10741A}"/>
              </a:ext>
            </a:extLst>
          </p:cNvPr>
          <p:cNvSpPr txBox="1"/>
          <p:nvPr/>
        </p:nvSpPr>
        <p:spPr>
          <a:xfrm>
            <a:off x="4772025" y="1200844"/>
            <a:ext cx="7036199" cy="4747453"/>
          </a:xfrm>
          <a:prstGeom prst="rect">
            <a:avLst/>
          </a:prstGeom>
        </p:spPr>
        <p:txBody>
          <a:bodyPr vert="horz" wrap="square" lIns="0" tIns="11430" rIns="0" bIns="0" rtlCol="0" anchor="t">
            <a:spAutoFit/>
          </a:bodyPr>
          <a:lstStyle/>
          <a:p>
            <a:pPr marL="342900" indent="-342900">
              <a:buAutoNum type="arabicPeriod"/>
            </a:pPr>
            <a:r>
              <a:rPr lang="en-GB" b="1" dirty="0">
                <a:solidFill>
                  <a:schemeClr val="tx1">
                    <a:lumMod val="75000"/>
                    <a:lumOff val="25000"/>
                  </a:schemeClr>
                </a:solidFill>
              </a:rPr>
              <a:t>Risk and hazard identification</a:t>
            </a:r>
          </a:p>
          <a:p>
            <a:r>
              <a:rPr lang="en-GB" dirty="0">
                <a:solidFill>
                  <a:schemeClr val="tx1">
                    <a:lumMod val="75000"/>
                    <a:lumOff val="25000"/>
                  </a:schemeClr>
                </a:solidFill>
              </a:rPr>
              <a:t>Development of objectives and processes required to achieve results</a:t>
            </a:r>
          </a:p>
          <a:p>
            <a:pPr marL="12700" marR="5080">
              <a:lnSpc>
                <a:spcPct val="102400"/>
              </a:lnSpc>
              <a:spcBef>
                <a:spcPts val="90"/>
              </a:spcBef>
            </a:pPr>
            <a:endParaRPr lang="uk-UA" b="1" dirty="0">
              <a:solidFill>
                <a:schemeClr val="tx1">
                  <a:lumMod val="75000"/>
                  <a:lumOff val="25000"/>
                </a:schemeClr>
              </a:solidFill>
            </a:endParaRPr>
          </a:p>
          <a:p>
            <a:pPr marL="12700" marR="5080">
              <a:lnSpc>
                <a:spcPct val="102400"/>
              </a:lnSpc>
              <a:spcBef>
                <a:spcPts val="90"/>
              </a:spcBef>
            </a:pPr>
            <a:r>
              <a:rPr lang="en-GB" b="1" dirty="0">
                <a:solidFill>
                  <a:schemeClr val="tx1">
                    <a:lumMod val="75000"/>
                    <a:lumOff val="25000"/>
                  </a:schemeClr>
                </a:solidFill>
              </a:rPr>
              <a:t>2. Risk and hazard identification, implementation of planned processes</a:t>
            </a:r>
          </a:p>
          <a:p>
            <a:pPr marL="12700" marR="5080">
              <a:lnSpc>
                <a:spcPct val="102400"/>
              </a:lnSpc>
              <a:spcBef>
                <a:spcPts val="90"/>
              </a:spcBef>
            </a:pPr>
            <a:r>
              <a:rPr lang="en-GB" dirty="0">
                <a:solidFill>
                  <a:schemeClr val="tx1">
                    <a:lumMod val="75000"/>
                    <a:lumOff val="25000"/>
                  </a:schemeClr>
                </a:solidFill>
              </a:rPr>
              <a:t>Conducting timely and objective investigations into the consequences of </a:t>
            </a:r>
            <a:r>
              <a:rPr lang="en-GB" dirty="0"/>
              <a:t>non-compliances; determining </a:t>
            </a:r>
            <a:r>
              <a:rPr lang="en-GB" dirty="0">
                <a:solidFill>
                  <a:schemeClr val="tx1">
                    <a:lumMod val="75000"/>
                    <a:lumOff val="25000"/>
                  </a:schemeClr>
                </a:solidFill>
              </a:rPr>
              <a:t>their causes</a:t>
            </a:r>
          </a:p>
          <a:p>
            <a:pPr marL="12700" marR="5080">
              <a:lnSpc>
                <a:spcPct val="102400"/>
              </a:lnSpc>
              <a:spcBef>
                <a:spcPts val="90"/>
              </a:spcBef>
            </a:pPr>
            <a:endParaRPr lang="uk-UA" dirty="0">
              <a:solidFill>
                <a:schemeClr val="tx1">
                  <a:lumMod val="75000"/>
                  <a:lumOff val="25000"/>
                </a:schemeClr>
              </a:solidFill>
            </a:endParaRPr>
          </a:p>
          <a:p>
            <a:pPr lvl="0"/>
            <a:r>
              <a:rPr lang="en-GB" b="1" dirty="0">
                <a:solidFill>
                  <a:schemeClr val="tx1">
                    <a:lumMod val="75000"/>
                    <a:lumOff val="25000"/>
                  </a:schemeClr>
                </a:solidFill>
              </a:rPr>
              <a:t>3. Risk and hazard assessment and management</a:t>
            </a:r>
          </a:p>
          <a:p>
            <a:pPr lvl="0"/>
            <a:r>
              <a:rPr lang="en-GB" dirty="0">
                <a:solidFill>
                  <a:schemeClr val="tx1">
                    <a:lumMod val="75000"/>
                    <a:lumOff val="25000"/>
                  </a:schemeClr>
                </a:solidFill>
              </a:rPr>
              <a:t>Systematic monitoring and measuring process results</a:t>
            </a:r>
            <a:r>
              <a:rPr lang="en-GB" dirty="0">
                <a:solidFill>
                  <a:srgbClr val="FF0000"/>
                </a:solidFill>
              </a:rPr>
              <a:t>;</a:t>
            </a:r>
            <a:r>
              <a:rPr lang="en-GB" dirty="0">
                <a:solidFill>
                  <a:schemeClr val="tx1">
                    <a:lumMod val="75000"/>
                    <a:lumOff val="25000"/>
                  </a:schemeClr>
                </a:solidFill>
              </a:rPr>
              <a:t> reporting on monitoring results</a:t>
            </a:r>
          </a:p>
          <a:p>
            <a:pPr lvl="0"/>
            <a:endParaRPr lang="uk-UA" dirty="0">
              <a:solidFill>
                <a:schemeClr val="tx1">
                  <a:lumMod val="75000"/>
                  <a:lumOff val="25000"/>
                </a:schemeClr>
              </a:solidFill>
              <a:cs typeface="Calibri"/>
            </a:endParaRPr>
          </a:p>
          <a:p>
            <a:r>
              <a:rPr lang="en-GB" b="1" dirty="0">
                <a:solidFill>
                  <a:schemeClr val="tx1">
                    <a:lumMod val="75000"/>
                    <a:lumOff val="25000"/>
                  </a:schemeClr>
                </a:solidFill>
                <a:cs typeface="Calibri"/>
              </a:rPr>
              <a:t>4. Continuous improvement of the existing product quality and safety management system</a:t>
            </a:r>
          </a:p>
          <a:p>
            <a:r>
              <a:rPr lang="en-GB" dirty="0">
                <a:solidFill>
                  <a:schemeClr val="tx1">
                    <a:lumMod val="75000"/>
                    <a:lumOff val="25000"/>
                  </a:schemeClr>
                </a:solidFill>
              </a:rPr>
              <a:t>Implementing continuous improvement measures to achieve the expected results</a:t>
            </a:r>
          </a:p>
          <a:p>
            <a:pPr lvl="0"/>
            <a:endParaRPr lang="uk-UA" dirty="0">
              <a:solidFill>
                <a:schemeClr val="tx1">
                  <a:lumMod val="75000"/>
                  <a:lumOff val="25000"/>
                </a:schemeClr>
              </a:solidFill>
              <a:highlight>
                <a:srgbClr val="FFFF00"/>
              </a:highlight>
            </a:endParaRPr>
          </a:p>
          <a:p>
            <a:pPr marL="12700" marR="5080">
              <a:lnSpc>
                <a:spcPct val="102400"/>
              </a:lnSpc>
              <a:spcBef>
                <a:spcPts val="90"/>
              </a:spcBef>
            </a:pPr>
            <a:endParaRPr lang="uk-UA" sz="1400" b="1" dirty="0">
              <a:cs typeface="Roboto"/>
            </a:endParaRPr>
          </a:p>
        </p:txBody>
      </p:sp>
      <p:pic>
        <p:nvPicPr>
          <p:cNvPr id="5" name="Рисунок 4" descr="Диаграмма с подъемом со сплошной заливкой">
            <a:extLst>
              <a:ext uri="{FF2B5EF4-FFF2-40B4-BE49-F238E27FC236}">
                <a16:creationId xmlns:a16="http://schemas.microsoft.com/office/drawing/2014/main" id="{33FD193E-9146-4B04-99E1-82C8A9E2D95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7640" y="1626235"/>
            <a:ext cx="3592830" cy="3592830"/>
          </a:xfrm>
          <a:prstGeom prst="rect">
            <a:avLst/>
          </a:prstGeom>
        </p:spPr>
      </p:pic>
      <p:sp>
        <p:nvSpPr>
          <p:cNvPr id="2" name="Номер слайда 1">
            <a:extLst>
              <a:ext uri="{FF2B5EF4-FFF2-40B4-BE49-F238E27FC236}">
                <a16:creationId xmlns:a16="http://schemas.microsoft.com/office/drawing/2014/main" id="{D9448815-5D7F-4BC7-BF13-74F7FA4F1781}"/>
              </a:ext>
            </a:extLst>
          </p:cNvPr>
          <p:cNvSpPr>
            <a:spLocks noGrp="1"/>
          </p:cNvSpPr>
          <p:nvPr>
            <p:ph type="sldNum" sz="quarter" idx="7"/>
          </p:nvPr>
        </p:nvSpPr>
        <p:spPr>
          <a:xfrm>
            <a:off x="11700909" y="6134722"/>
            <a:ext cx="107315" cy="123111"/>
          </a:xfrm>
        </p:spPr>
        <p:txBody>
          <a:bodyPr/>
          <a:lstStyle/>
          <a:p>
            <a:pPr marL="25400">
              <a:lnSpc>
                <a:spcPct val="100000"/>
              </a:lnSpc>
              <a:spcBef>
                <a:spcPts val="60"/>
              </a:spcBef>
            </a:pPr>
            <a:fld id="{81D60167-4931-47E6-BA6A-407CBD079E47}" type="slidenum">
              <a:rPr lang="uk-UA" smtClean="0"/>
              <a:t>8</a:t>
            </a:fld>
            <a:endParaRPr lang="uk-UA"/>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4500" y="335534"/>
            <a:ext cx="4254500" cy="482600"/>
          </a:xfrm>
          <a:prstGeom prst="rect">
            <a:avLst/>
          </a:prstGeom>
        </p:spPr>
        <p:txBody>
          <a:bodyPr vert="horz" wrap="square" lIns="0" tIns="12700" rIns="0" bIns="0" rtlCol="0">
            <a:spAutoFit/>
          </a:bodyPr>
          <a:lstStyle/>
          <a:p>
            <a:pPr marL="12700">
              <a:lnSpc>
                <a:spcPct val="100000"/>
              </a:lnSpc>
              <a:spcBef>
                <a:spcPts val="100"/>
              </a:spcBef>
            </a:pPr>
            <a:r>
              <a:rPr lang="en-GB" b="1">
                <a:latin typeface="+mn-lt"/>
              </a:rPr>
              <a:t>Unacceptable actions</a:t>
            </a:r>
          </a:p>
        </p:txBody>
      </p:sp>
      <p:sp>
        <p:nvSpPr>
          <p:cNvPr id="3" name="object 3"/>
          <p:cNvSpPr txBox="1"/>
          <p:nvPr/>
        </p:nvSpPr>
        <p:spPr>
          <a:xfrm>
            <a:off x="4697245" y="1490544"/>
            <a:ext cx="7135785" cy="4229363"/>
          </a:xfrm>
          <a:prstGeom prst="rect">
            <a:avLst/>
          </a:prstGeom>
        </p:spPr>
        <p:txBody>
          <a:bodyPr vert="horz" wrap="square" lIns="0" tIns="12700" rIns="0" bIns="0" rtlCol="0" anchor="t">
            <a:spAutoFit/>
          </a:bodyPr>
          <a:lstStyle/>
          <a:p>
            <a:pPr marL="342900" indent="-342900" algn="l" rtl="0" fontAlgn="base">
              <a:buFont typeface="Wingdings" panose="05000000000000000000" pitchFamily="2" charset="2"/>
              <a:buChar char="ü"/>
            </a:pPr>
            <a:r>
              <a:rPr lang="en-GB" sz="2400" dirty="0">
                <a:solidFill>
                  <a:srgbClr val="404040"/>
                </a:solidFill>
                <a:latin typeface="Calibri" panose="020F0502020204030204" pitchFamily="34" charset="0"/>
              </a:rPr>
              <a:t>Violation of Policy requirements and principles</a:t>
            </a:r>
          </a:p>
          <a:p>
            <a:pPr algn="l" rtl="0" fontAlgn="base"/>
            <a:endParaRPr lang="uk-UA" sz="2400" dirty="0">
              <a:solidFill>
                <a:srgbClr val="404040"/>
              </a:solidFill>
              <a:latin typeface="Calibri" panose="020F0502020204030204" pitchFamily="34" charset="0"/>
            </a:endParaRPr>
          </a:p>
          <a:p>
            <a:pPr marL="342900" indent="-342900" algn="l" rtl="0" fontAlgn="base">
              <a:buFont typeface="Wingdings" panose="05000000000000000000" pitchFamily="2" charset="2"/>
              <a:buChar char="ü"/>
            </a:pPr>
            <a:r>
              <a:rPr lang="en-GB" sz="2400" dirty="0">
                <a:solidFill>
                  <a:srgbClr val="404040"/>
                </a:solidFill>
                <a:latin typeface="Calibri" panose="020F0502020204030204" pitchFamily="34" charset="0"/>
              </a:rPr>
              <a:t>Concealing information about cases of violation of Policy requirements and principles</a:t>
            </a:r>
          </a:p>
          <a:p>
            <a:pPr algn="l" rtl="0" fontAlgn="base"/>
            <a:endParaRPr lang="uk-UA" sz="2400" dirty="0">
              <a:solidFill>
                <a:srgbClr val="404040"/>
              </a:solidFill>
              <a:latin typeface="Calibri" panose="020F0502020204030204" pitchFamily="34" charset="0"/>
            </a:endParaRPr>
          </a:p>
          <a:p>
            <a:pPr marL="342900" indent="-342900" algn="l" rtl="0" fontAlgn="base">
              <a:buFont typeface="Wingdings" panose="05000000000000000000" pitchFamily="2" charset="2"/>
              <a:buChar char="ü"/>
            </a:pPr>
            <a:r>
              <a:rPr lang="en-GB" sz="2400" dirty="0">
                <a:solidFill>
                  <a:srgbClr val="404040"/>
                </a:solidFill>
                <a:latin typeface="Calibri" panose="020F0502020204030204" pitchFamily="34" charset="0"/>
              </a:rPr>
              <a:t>Any actions that result in financial or reputational losses for the Company</a:t>
            </a:r>
          </a:p>
          <a:p>
            <a:pPr algn="l" rtl="0" fontAlgn="base"/>
            <a:endParaRPr lang="uk-UA" sz="2400" dirty="0">
              <a:solidFill>
                <a:srgbClr val="404040"/>
              </a:solidFill>
              <a:latin typeface="Calibri" panose="020F0502020204030204" pitchFamily="34" charset="0"/>
            </a:endParaRPr>
          </a:p>
          <a:p>
            <a:pPr marL="342900" indent="-342900" algn="l" rtl="0" fontAlgn="base">
              <a:buFont typeface="Wingdings" panose="05000000000000000000" pitchFamily="2" charset="2"/>
              <a:buChar char="ü"/>
            </a:pPr>
            <a:r>
              <a:rPr lang="en-GB" sz="2400" dirty="0">
                <a:solidFill>
                  <a:srgbClr val="404040"/>
                </a:solidFill>
                <a:latin typeface="Calibri" panose="020F0502020204030204" pitchFamily="34" charset="0"/>
              </a:rPr>
              <a:t>Any unlawful actions that may result in a deterioration in product quality and safety</a:t>
            </a:r>
          </a:p>
          <a:p>
            <a:pPr marL="742950" marR="196215" lvl="1" indent="-285750">
              <a:spcBef>
                <a:spcPts val="1245"/>
              </a:spcBef>
              <a:buClr>
                <a:srgbClr val="007F9C"/>
              </a:buClr>
              <a:buFont typeface="Wingdings" pitchFamily="2" charset="2"/>
              <a:buChar char="ü"/>
              <a:tabLst>
                <a:tab pos="406400" algn="l"/>
              </a:tabLst>
            </a:pPr>
            <a:endParaRPr lang="uk-UA" sz="2400" dirty="0"/>
          </a:p>
        </p:txBody>
      </p:sp>
      <p:sp>
        <p:nvSpPr>
          <p:cNvPr id="4" name="object 4"/>
          <p:cNvSpPr/>
          <p:nvPr/>
        </p:nvSpPr>
        <p:spPr>
          <a:xfrm>
            <a:off x="735876" y="1626884"/>
            <a:ext cx="3207385" cy="3207385"/>
          </a:xfrm>
          <a:custGeom>
            <a:avLst/>
            <a:gdLst/>
            <a:ahLst/>
            <a:cxnLst/>
            <a:rect l="l" t="t" r="r" b="b"/>
            <a:pathLst>
              <a:path w="3207385" h="3207385">
                <a:moveTo>
                  <a:pt x="2156790" y="0"/>
                </a:moveTo>
                <a:lnTo>
                  <a:pt x="1049908" y="0"/>
                </a:lnTo>
                <a:lnTo>
                  <a:pt x="997414" y="5131"/>
                </a:lnTo>
                <a:lnTo>
                  <a:pt x="947639" y="20205"/>
                </a:lnTo>
                <a:lnTo>
                  <a:pt x="901754" y="44737"/>
                </a:lnTo>
                <a:lnTo>
                  <a:pt x="860932" y="78244"/>
                </a:lnTo>
                <a:lnTo>
                  <a:pt x="78244" y="860907"/>
                </a:lnTo>
                <a:lnTo>
                  <a:pt x="44737" y="901742"/>
                </a:lnTo>
                <a:lnTo>
                  <a:pt x="20205" y="947631"/>
                </a:lnTo>
                <a:lnTo>
                  <a:pt x="5131" y="997408"/>
                </a:lnTo>
                <a:lnTo>
                  <a:pt x="0" y="1049909"/>
                </a:lnTo>
                <a:lnTo>
                  <a:pt x="0" y="2156904"/>
                </a:lnTo>
                <a:lnTo>
                  <a:pt x="5131" y="2209393"/>
                </a:lnTo>
                <a:lnTo>
                  <a:pt x="20205" y="2259160"/>
                </a:lnTo>
                <a:lnTo>
                  <a:pt x="44737" y="2305042"/>
                </a:lnTo>
                <a:lnTo>
                  <a:pt x="78244" y="2345880"/>
                </a:lnTo>
                <a:lnTo>
                  <a:pt x="860932" y="3128568"/>
                </a:lnTo>
                <a:lnTo>
                  <a:pt x="901770" y="3162075"/>
                </a:lnTo>
                <a:lnTo>
                  <a:pt x="947653" y="3186607"/>
                </a:lnTo>
                <a:lnTo>
                  <a:pt x="997419" y="3201681"/>
                </a:lnTo>
                <a:lnTo>
                  <a:pt x="1049908" y="3206813"/>
                </a:lnTo>
                <a:lnTo>
                  <a:pt x="2156904" y="3206813"/>
                </a:lnTo>
                <a:lnTo>
                  <a:pt x="2209404" y="3201679"/>
                </a:lnTo>
                <a:lnTo>
                  <a:pt x="2259179" y="3186591"/>
                </a:lnTo>
                <a:lnTo>
                  <a:pt x="2305060" y="3162022"/>
                </a:lnTo>
                <a:lnTo>
                  <a:pt x="2345880" y="3128441"/>
                </a:lnTo>
                <a:lnTo>
                  <a:pt x="2374406" y="3099917"/>
                </a:lnTo>
                <a:lnTo>
                  <a:pt x="1049908" y="3099917"/>
                </a:lnTo>
                <a:lnTo>
                  <a:pt x="1018627" y="3096777"/>
                </a:lnTo>
                <a:lnTo>
                  <a:pt x="960922" y="3072866"/>
                </a:lnTo>
                <a:lnTo>
                  <a:pt x="153835" y="2270213"/>
                </a:lnTo>
                <a:lnTo>
                  <a:pt x="119178" y="2218116"/>
                </a:lnTo>
                <a:lnTo>
                  <a:pt x="106907" y="2156904"/>
                </a:lnTo>
                <a:lnTo>
                  <a:pt x="106895" y="1049909"/>
                </a:lnTo>
                <a:lnTo>
                  <a:pt x="110045" y="1018588"/>
                </a:lnTo>
                <a:lnTo>
                  <a:pt x="133956" y="960905"/>
                </a:lnTo>
                <a:lnTo>
                  <a:pt x="936599" y="153835"/>
                </a:lnTo>
                <a:lnTo>
                  <a:pt x="988648" y="119173"/>
                </a:lnTo>
                <a:lnTo>
                  <a:pt x="1049908" y="106895"/>
                </a:lnTo>
                <a:lnTo>
                  <a:pt x="2374443" y="106895"/>
                </a:lnTo>
                <a:lnTo>
                  <a:pt x="2345791" y="78244"/>
                </a:lnTo>
                <a:lnTo>
                  <a:pt x="2304960" y="44737"/>
                </a:lnTo>
                <a:lnTo>
                  <a:pt x="2259077" y="20205"/>
                </a:lnTo>
                <a:lnTo>
                  <a:pt x="2209301" y="5131"/>
                </a:lnTo>
                <a:lnTo>
                  <a:pt x="2156790" y="0"/>
                </a:lnTo>
                <a:close/>
              </a:path>
              <a:path w="3207385" h="3207385">
                <a:moveTo>
                  <a:pt x="2374443" y="106895"/>
                </a:moveTo>
                <a:lnTo>
                  <a:pt x="2156904" y="106895"/>
                </a:lnTo>
                <a:lnTo>
                  <a:pt x="2188176" y="110033"/>
                </a:lnTo>
                <a:lnTo>
                  <a:pt x="2218174" y="119173"/>
                </a:lnTo>
                <a:lnTo>
                  <a:pt x="2270328" y="153835"/>
                </a:lnTo>
                <a:lnTo>
                  <a:pt x="3053016" y="936485"/>
                </a:lnTo>
                <a:lnTo>
                  <a:pt x="3087651" y="988634"/>
                </a:lnTo>
                <a:lnTo>
                  <a:pt x="3099917" y="1049909"/>
                </a:lnTo>
                <a:lnTo>
                  <a:pt x="3099917" y="2156904"/>
                </a:lnTo>
                <a:lnTo>
                  <a:pt x="3087623" y="2218193"/>
                </a:lnTo>
                <a:lnTo>
                  <a:pt x="3052889" y="2270328"/>
                </a:lnTo>
                <a:lnTo>
                  <a:pt x="2270213" y="3053003"/>
                </a:lnTo>
                <a:lnTo>
                  <a:pt x="2218121" y="3087638"/>
                </a:lnTo>
                <a:lnTo>
                  <a:pt x="2156790" y="3099917"/>
                </a:lnTo>
                <a:lnTo>
                  <a:pt x="2374406" y="3099917"/>
                </a:lnTo>
                <a:lnTo>
                  <a:pt x="3128568" y="2345791"/>
                </a:lnTo>
                <a:lnTo>
                  <a:pt x="3162086" y="2304956"/>
                </a:lnTo>
                <a:lnTo>
                  <a:pt x="3186617" y="2259068"/>
                </a:lnTo>
                <a:lnTo>
                  <a:pt x="3201685" y="2209290"/>
                </a:lnTo>
                <a:lnTo>
                  <a:pt x="3206802" y="2156904"/>
                </a:lnTo>
                <a:lnTo>
                  <a:pt x="3206813" y="1049909"/>
                </a:lnTo>
                <a:lnTo>
                  <a:pt x="3201683" y="997408"/>
                </a:lnTo>
                <a:lnTo>
                  <a:pt x="3186606" y="947631"/>
                </a:lnTo>
                <a:lnTo>
                  <a:pt x="3162048" y="901742"/>
                </a:lnTo>
                <a:lnTo>
                  <a:pt x="3128479" y="860907"/>
                </a:lnTo>
                <a:lnTo>
                  <a:pt x="2374443" y="106895"/>
                </a:lnTo>
                <a:close/>
              </a:path>
            </a:pathLst>
          </a:custGeom>
          <a:solidFill>
            <a:srgbClr val="00B050"/>
          </a:solidFill>
          <a:ln>
            <a:solidFill>
              <a:srgbClr val="00B050"/>
            </a:solidFill>
          </a:ln>
        </p:spPr>
        <p:txBody>
          <a:bodyPr wrap="square" lIns="0" tIns="0" rIns="0" bIns="0" rtlCol="0"/>
          <a:lstStyle/>
          <a:p>
            <a:endParaRPr lang="uk-UA"/>
          </a:p>
        </p:txBody>
      </p:sp>
      <p:sp>
        <p:nvSpPr>
          <p:cNvPr id="5" name="object 5"/>
          <p:cNvSpPr/>
          <p:nvPr/>
        </p:nvSpPr>
        <p:spPr>
          <a:xfrm>
            <a:off x="735876" y="1626884"/>
            <a:ext cx="3207385" cy="3207385"/>
          </a:xfrm>
          <a:custGeom>
            <a:avLst/>
            <a:gdLst/>
            <a:ahLst/>
            <a:cxnLst/>
            <a:rect l="l" t="t" r="r" b="b"/>
            <a:pathLst>
              <a:path w="3207385" h="3207385">
                <a:moveTo>
                  <a:pt x="3128479" y="860907"/>
                </a:moveTo>
                <a:lnTo>
                  <a:pt x="2345791" y="78244"/>
                </a:lnTo>
                <a:lnTo>
                  <a:pt x="2304960" y="44737"/>
                </a:lnTo>
                <a:lnTo>
                  <a:pt x="2259077" y="20205"/>
                </a:lnTo>
                <a:lnTo>
                  <a:pt x="2209301" y="5131"/>
                </a:lnTo>
                <a:lnTo>
                  <a:pt x="2156790" y="0"/>
                </a:lnTo>
                <a:lnTo>
                  <a:pt x="1049908" y="0"/>
                </a:lnTo>
                <a:lnTo>
                  <a:pt x="997414" y="5131"/>
                </a:lnTo>
                <a:lnTo>
                  <a:pt x="947639" y="20205"/>
                </a:lnTo>
                <a:lnTo>
                  <a:pt x="901754" y="44737"/>
                </a:lnTo>
                <a:lnTo>
                  <a:pt x="860932" y="78244"/>
                </a:lnTo>
                <a:lnTo>
                  <a:pt x="78244" y="860907"/>
                </a:lnTo>
                <a:lnTo>
                  <a:pt x="44737" y="901742"/>
                </a:lnTo>
                <a:lnTo>
                  <a:pt x="20205" y="947631"/>
                </a:lnTo>
                <a:lnTo>
                  <a:pt x="5131" y="997408"/>
                </a:lnTo>
                <a:lnTo>
                  <a:pt x="0" y="1049909"/>
                </a:lnTo>
                <a:lnTo>
                  <a:pt x="0" y="2156904"/>
                </a:lnTo>
                <a:lnTo>
                  <a:pt x="5131" y="2209393"/>
                </a:lnTo>
                <a:lnTo>
                  <a:pt x="20205" y="2259160"/>
                </a:lnTo>
                <a:lnTo>
                  <a:pt x="44737" y="2305042"/>
                </a:lnTo>
                <a:lnTo>
                  <a:pt x="78244" y="2345880"/>
                </a:lnTo>
                <a:lnTo>
                  <a:pt x="860932" y="3128568"/>
                </a:lnTo>
                <a:lnTo>
                  <a:pt x="901770" y="3162075"/>
                </a:lnTo>
                <a:lnTo>
                  <a:pt x="947653" y="3186607"/>
                </a:lnTo>
                <a:lnTo>
                  <a:pt x="997419" y="3201681"/>
                </a:lnTo>
                <a:lnTo>
                  <a:pt x="1049908" y="3206813"/>
                </a:lnTo>
                <a:lnTo>
                  <a:pt x="2156904" y="3206813"/>
                </a:lnTo>
                <a:lnTo>
                  <a:pt x="2209404" y="3201679"/>
                </a:lnTo>
                <a:lnTo>
                  <a:pt x="2259179" y="3186591"/>
                </a:lnTo>
                <a:lnTo>
                  <a:pt x="2305060" y="3162022"/>
                </a:lnTo>
                <a:lnTo>
                  <a:pt x="2345880" y="3128441"/>
                </a:lnTo>
                <a:lnTo>
                  <a:pt x="3128568" y="2345791"/>
                </a:lnTo>
                <a:lnTo>
                  <a:pt x="3162086" y="2304956"/>
                </a:lnTo>
                <a:lnTo>
                  <a:pt x="3186617" y="2259068"/>
                </a:lnTo>
                <a:lnTo>
                  <a:pt x="3201685" y="2209290"/>
                </a:lnTo>
                <a:lnTo>
                  <a:pt x="3206813" y="2156790"/>
                </a:lnTo>
                <a:lnTo>
                  <a:pt x="3206813" y="1049909"/>
                </a:lnTo>
                <a:lnTo>
                  <a:pt x="3201683" y="997408"/>
                </a:lnTo>
                <a:lnTo>
                  <a:pt x="3186606" y="947631"/>
                </a:lnTo>
                <a:lnTo>
                  <a:pt x="3162048" y="901742"/>
                </a:lnTo>
                <a:lnTo>
                  <a:pt x="3128479" y="860907"/>
                </a:lnTo>
                <a:close/>
              </a:path>
            </a:pathLst>
          </a:custGeom>
          <a:ln w="31750">
            <a:solidFill>
              <a:srgbClr val="00B050"/>
            </a:solidFill>
          </a:ln>
        </p:spPr>
        <p:txBody>
          <a:bodyPr wrap="square" lIns="0" tIns="0" rIns="0" bIns="0" rtlCol="0"/>
          <a:lstStyle/>
          <a:p>
            <a:endParaRPr lang="uk-UA"/>
          </a:p>
        </p:txBody>
      </p:sp>
      <p:sp>
        <p:nvSpPr>
          <p:cNvPr id="6" name="object 6"/>
          <p:cNvSpPr/>
          <p:nvPr/>
        </p:nvSpPr>
        <p:spPr>
          <a:xfrm>
            <a:off x="842772" y="1733780"/>
            <a:ext cx="2993390" cy="2993390"/>
          </a:xfrm>
          <a:custGeom>
            <a:avLst/>
            <a:gdLst/>
            <a:ahLst/>
            <a:cxnLst/>
            <a:rect l="l" t="t" r="r" b="b"/>
            <a:pathLst>
              <a:path w="2993390" h="2993390">
                <a:moveTo>
                  <a:pt x="2993021" y="2050008"/>
                </a:moveTo>
                <a:lnTo>
                  <a:pt x="2980728" y="2111297"/>
                </a:lnTo>
                <a:lnTo>
                  <a:pt x="2945993" y="2163432"/>
                </a:lnTo>
                <a:lnTo>
                  <a:pt x="2163317" y="2946107"/>
                </a:lnTo>
                <a:lnTo>
                  <a:pt x="2111225" y="2980742"/>
                </a:lnTo>
                <a:lnTo>
                  <a:pt x="2049894" y="2993021"/>
                </a:lnTo>
                <a:lnTo>
                  <a:pt x="943013" y="2993021"/>
                </a:lnTo>
                <a:lnTo>
                  <a:pt x="881738" y="2980729"/>
                </a:lnTo>
                <a:lnTo>
                  <a:pt x="829589" y="2946006"/>
                </a:lnTo>
                <a:lnTo>
                  <a:pt x="46939" y="2163317"/>
                </a:lnTo>
                <a:lnTo>
                  <a:pt x="12282" y="2111221"/>
                </a:lnTo>
                <a:lnTo>
                  <a:pt x="0" y="2049894"/>
                </a:lnTo>
                <a:lnTo>
                  <a:pt x="0" y="943013"/>
                </a:lnTo>
                <a:lnTo>
                  <a:pt x="12282" y="881738"/>
                </a:lnTo>
                <a:lnTo>
                  <a:pt x="46939" y="829703"/>
                </a:lnTo>
                <a:lnTo>
                  <a:pt x="829703" y="46939"/>
                </a:lnTo>
                <a:lnTo>
                  <a:pt x="881753" y="12277"/>
                </a:lnTo>
                <a:lnTo>
                  <a:pt x="943013" y="0"/>
                </a:lnTo>
                <a:lnTo>
                  <a:pt x="2050008" y="0"/>
                </a:lnTo>
                <a:lnTo>
                  <a:pt x="2111278" y="12277"/>
                </a:lnTo>
                <a:lnTo>
                  <a:pt x="2163432" y="46939"/>
                </a:lnTo>
                <a:lnTo>
                  <a:pt x="2946120" y="829589"/>
                </a:lnTo>
                <a:lnTo>
                  <a:pt x="2980743" y="881700"/>
                </a:lnTo>
                <a:lnTo>
                  <a:pt x="2993021" y="943013"/>
                </a:lnTo>
                <a:lnTo>
                  <a:pt x="2993021" y="2050008"/>
                </a:lnTo>
                <a:close/>
              </a:path>
            </a:pathLst>
          </a:custGeom>
          <a:ln w="31750">
            <a:solidFill>
              <a:srgbClr val="00B050"/>
            </a:solidFill>
          </a:ln>
        </p:spPr>
        <p:txBody>
          <a:bodyPr wrap="square" lIns="0" tIns="0" rIns="0" bIns="0" rtlCol="0"/>
          <a:lstStyle/>
          <a:p>
            <a:endParaRPr lang="uk-UA"/>
          </a:p>
        </p:txBody>
      </p:sp>
      <p:sp>
        <p:nvSpPr>
          <p:cNvPr id="7" name="object 7"/>
          <p:cNvSpPr/>
          <p:nvPr/>
        </p:nvSpPr>
        <p:spPr>
          <a:xfrm>
            <a:off x="3091133" y="2673331"/>
            <a:ext cx="423545" cy="1090295"/>
          </a:xfrm>
          <a:custGeom>
            <a:avLst/>
            <a:gdLst/>
            <a:ahLst/>
            <a:cxnLst/>
            <a:rect l="l" t="t" r="r" b="b"/>
            <a:pathLst>
              <a:path w="423545" h="1090295">
                <a:moveTo>
                  <a:pt x="130097" y="0"/>
                </a:moveTo>
                <a:lnTo>
                  <a:pt x="85621" y="3437"/>
                </a:lnTo>
                <a:lnTo>
                  <a:pt x="42887" y="10710"/>
                </a:lnTo>
                <a:lnTo>
                  <a:pt x="4994" y="105737"/>
                </a:lnTo>
                <a:lnTo>
                  <a:pt x="933" y="301219"/>
                </a:lnTo>
                <a:lnTo>
                  <a:pt x="151" y="618006"/>
                </a:lnTo>
                <a:lnTo>
                  <a:pt x="38" y="679467"/>
                </a:lnTo>
                <a:lnTo>
                  <a:pt x="0" y="1089766"/>
                </a:lnTo>
                <a:lnTo>
                  <a:pt x="105829" y="1089766"/>
                </a:lnTo>
                <a:lnTo>
                  <a:pt x="105829" y="740033"/>
                </a:lnTo>
                <a:lnTo>
                  <a:pt x="200442" y="740033"/>
                </a:lnTo>
                <a:lnTo>
                  <a:pt x="272012" y="726576"/>
                </a:lnTo>
                <a:lnTo>
                  <a:pt x="314085" y="706264"/>
                </a:lnTo>
                <a:lnTo>
                  <a:pt x="350746" y="677802"/>
                </a:lnTo>
                <a:lnTo>
                  <a:pt x="380998" y="642360"/>
                </a:lnTo>
                <a:lnTo>
                  <a:pt x="384830" y="635441"/>
                </a:lnTo>
                <a:lnTo>
                  <a:pt x="159300" y="635441"/>
                </a:lnTo>
                <a:lnTo>
                  <a:pt x="132538" y="635053"/>
                </a:lnTo>
                <a:lnTo>
                  <a:pt x="105829" y="633214"/>
                </a:lnTo>
                <a:lnTo>
                  <a:pt x="105946" y="505858"/>
                </a:lnTo>
                <a:lnTo>
                  <a:pt x="106184" y="336835"/>
                </a:lnTo>
                <a:lnTo>
                  <a:pt x="106491" y="182275"/>
                </a:lnTo>
                <a:lnTo>
                  <a:pt x="106692" y="108323"/>
                </a:lnTo>
                <a:lnTo>
                  <a:pt x="131679" y="106693"/>
                </a:lnTo>
                <a:lnTo>
                  <a:pt x="384629" y="106468"/>
                </a:lnTo>
                <a:lnTo>
                  <a:pt x="381007" y="99925"/>
                </a:lnTo>
                <a:lnTo>
                  <a:pt x="350768" y="64470"/>
                </a:lnTo>
                <a:lnTo>
                  <a:pt x="314126" y="35987"/>
                </a:lnTo>
                <a:lnTo>
                  <a:pt x="272084" y="15646"/>
                </a:lnTo>
                <a:lnTo>
                  <a:pt x="225640" y="4614"/>
                </a:lnTo>
                <a:lnTo>
                  <a:pt x="176656" y="393"/>
                </a:lnTo>
                <a:lnTo>
                  <a:pt x="130097" y="0"/>
                </a:lnTo>
                <a:close/>
              </a:path>
              <a:path w="423545" h="1090295">
                <a:moveTo>
                  <a:pt x="200442" y="740033"/>
                </a:moveTo>
                <a:lnTo>
                  <a:pt x="105829" y="740033"/>
                </a:lnTo>
                <a:lnTo>
                  <a:pt x="117527" y="740868"/>
                </a:lnTo>
                <a:lnTo>
                  <a:pt x="129246" y="741491"/>
                </a:lnTo>
                <a:lnTo>
                  <a:pt x="140981" y="741880"/>
                </a:lnTo>
                <a:lnTo>
                  <a:pt x="152730" y="742014"/>
                </a:lnTo>
                <a:lnTo>
                  <a:pt x="170919" y="741734"/>
                </a:lnTo>
                <a:lnTo>
                  <a:pt x="189128" y="740897"/>
                </a:lnTo>
                <a:lnTo>
                  <a:pt x="200442" y="740033"/>
                </a:lnTo>
                <a:close/>
              </a:path>
              <a:path w="423545" h="1090295">
                <a:moveTo>
                  <a:pt x="384629" y="106468"/>
                </a:moveTo>
                <a:lnTo>
                  <a:pt x="157641" y="106468"/>
                </a:lnTo>
                <a:lnTo>
                  <a:pt x="184638" y="107701"/>
                </a:lnTo>
                <a:lnTo>
                  <a:pt x="212724" y="110443"/>
                </a:lnTo>
                <a:lnTo>
                  <a:pt x="253885" y="124272"/>
                </a:lnTo>
                <a:lnTo>
                  <a:pt x="287156" y="152379"/>
                </a:lnTo>
                <a:lnTo>
                  <a:pt x="309412" y="191011"/>
                </a:lnTo>
                <a:lnTo>
                  <a:pt x="317525" y="236415"/>
                </a:lnTo>
                <a:lnTo>
                  <a:pt x="317525" y="505858"/>
                </a:lnTo>
                <a:lnTo>
                  <a:pt x="309413" y="551278"/>
                </a:lnTo>
                <a:lnTo>
                  <a:pt x="287170" y="589908"/>
                </a:lnTo>
                <a:lnTo>
                  <a:pt x="253933" y="618006"/>
                </a:lnTo>
                <a:lnTo>
                  <a:pt x="212839" y="631829"/>
                </a:lnTo>
                <a:lnTo>
                  <a:pt x="159300" y="635441"/>
                </a:lnTo>
                <a:lnTo>
                  <a:pt x="384830" y="635441"/>
                </a:lnTo>
                <a:lnTo>
                  <a:pt x="403843" y="601109"/>
                </a:lnTo>
                <a:lnTo>
                  <a:pt x="418281" y="555219"/>
                </a:lnTo>
                <a:lnTo>
                  <a:pt x="423316" y="505858"/>
                </a:lnTo>
                <a:lnTo>
                  <a:pt x="423313" y="236415"/>
                </a:lnTo>
                <a:lnTo>
                  <a:pt x="418282" y="187078"/>
                </a:lnTo>
                <a:lnTo>
                  <a:pt x="403845" y="141184"/>
                </a:lnTo>
                <a:lnTo>
                  <a:pt x="384629" y="106468"/>
                </a:lnTo>
                <a:close/>
              </a:path>
            </a:pathLst>
          </a:custGeom>
          <a:solidFill>
            <a:srgbClr val="00B050"/>
          </a:solidFill>
          <a:ln>
            <a:solidFill>
              <a:srgbClr val="00B050"/>
            </a:solidFill>
          </a:ln>
        </p:spPr>
        <p:txBody>
          <a:bodyPr wrap="square" lIns="0" tIns="0" rIns="0" bIns="0" rtlCol="0"/>
          <a:lstStyle/>
          <a:p>
            <a:endParaRPr lang="uk-UA"/>
          </a:p>
        </p:txBody>
      </p:sp>
      <p:sp>
        <p:nvSpPr>
          <p:cNvPr id="8" name="object 8"/>
          <p:cNvSpPr/>
          <p:nvPr/>
        </p:nvSpPr>
        <p:spPr>
          <a:xfrm>
            <a:off x="3091133" y="2673331"/>
            <a:ext cx="423545" cy="1090295"/>
          </a:xfrm>
          <a:custGeom>
            <a:avLst/>
            <a:gdLst/>
            <a:ahLst/>
            <a:cxnLst/>
            <a:rect l="l" t="t" r="r" b="b"/>
            <a:pathLst>
              <a:path w="423545" h="1090295">
                <a:moveTo>
                  <a:pt x="225640" y="4614"/>
                </a:moveTo>
                <a:lnTo>
                  <a:pt x="176656" y="393"/>
                </a:lnTo>
                <a:lnTo>
                  <a:pt x="130097" y="0"/>
                </a:lnTo>
                <a:lnTo>
                  <a:pt x="85621" y="3437"/>
                </a:lnTo>
                <a:lnTo>
                  <a:pt x="42887" y="10710"/>
                </a:lnTo>
                <a:lnTo>
                  <a:pt x="4994" y="105737"/>
                </a:lnTo>
                <a:lnTo>
                  <a:pt x="933" y="301219"/>
                </a:lnTo>
                <a:lnTo>
                  <a:pt x="0" y="679353"/>
                </a:lnTo>
                <a:lnTo>
                  <a:pt x="0" y="1089766"/>
                </a:lnTo>
                <a:lnTo>
                  <a:pt x="105829" y="1089766"/>
                </a:lnTo>
                <a:lnTo>
                  <a:pt x="105829" y="740033"/>
                </a:lnTo>
                <a:lnTo>
                  <a:pt x="117527" y="740868"/>
                </a:lnTo>
                <a:lnTo>
                  <a:pt x="129246" y="741491"/>
                </a:lnTo>
                <a:lnTo>
                  <a:pt x="140981" y="741880"/>
                </a:lnTo>
                <a:lnTo>
                  <a:pt x="152730" y="742014"/>
                </a:lnTo>
                <a:lnTo>
                  <a:pt x="170919" y="741734"/>
                </a:lnTo>
                <a:lnTo>
                  <a:pt x="225526" y="737569"/>
                </a:lnTo>
                <a:lnTo>
                  <a:pt x="272012" y="726576"/>
                </a:lnTo>
                <a:lnTo>
                  <a:pt x="314085" y="706264"/>
                </a:lnTo>
                <a:lnTo>
                  <a:pt x="350746" y="677802"/>
                </a:lnTo>
                <a:lnTo>
                  <a:pt x="380998" y="642360"/>
                </a:lnTo>
                <a:lnTo>
                  <a:pt x="403843" y="601109"/>
                </a:lnTo>
                <a:lnTo>
                  <a:pt x="418281" y="555219"/>
                </a:lnTo>
                <a:lnTo>
                  <a:pt x="423316" y="505858"/>
                </a:lnTo>
                <a:lnTo>
                  <a:pt x="423316" y="236440"/>
                </a:lnTo>
                <a:lnTo>
                  <a:pt x="418282" y="187078"/>
                </a:lnTo>
                <a:lnTo>
                  <a:pt x="403845" y="141184"/>
                </a:lnTo>
                <a:lnTo>
                  <a:pt x="381007" y="99925"/>
                </a:lnTo>
                <a:lnTo>
                  <a:pt x="350768" y="64470"/>
                </a:lnTo>
                <a:lnTo>
                  <a:pt x="314126" y="35987"/>
                </a:lnTo>
                <a:lnTo>
                  <a:pt x="272084" y="15646"/>
                </a:lnTo>
                <a:lnTo>
                  <a:pt x="225640" y="4614"/>
                </a:lnTo>
                <a:close/>
              </a:path>
            </a:pathLst>
          </a:custGeom>
          <a:ln w="31750">
            <a:solidFill>
              <a:srgbClr val="00B050"/>
            </a:solidFill>
          </a:ln>
        </p:spPr>
        <p:txBody>
          <a:bodyPr wrap="square" lIns="0" tIns="0" rIns="0" bIns="0" rtlCol="0"/>
          <a:lstStyle/>
          <a:p>
            <a:endParaRPr lang="uk-UA"/>
          </a:p>
        </p:txBody>
      </p:sp>
      <p:sp>
        <p:nvSpPr>
          <p:cNvPr id="9" name="object 9"/>
          <p:cNvSpPr/>
          <p:nvPr/>
        </p:nvSpPr>
        <p:spPr>
          <a:xfrm>
            <a:off x="3196962" y="2779800"/>
            <a:ext cx="212090" cy="529590"/>
          </a:xfrm>
          <a:custGeom>
            <a:avLst/>
            <a:gdLst/>
            <a:ahLst/>
            <a:cxnLst/>
            <a:rect l="l" t="t" r="r" b="b"/>
            <a:pathLst>
              <a:path w="212089" h="529589">
                <a:moveTo>
                  <a:pt x="211696" y="399389"/>
                </a:moveTo>
                <a:lnTo>
                  <a:pt x="203584" y="444809"/>
                </a:lnTo>
                <a:lnTo>
                  <a:pt x="181341" y="483439"/>
                </a:lnTo>
                <a:lnTo>
                  <a:pt x="148104" y="511537"/>
                </a:lnTo>
                <a:lnTo>
                  <a:pt x="107010" y="525360"/>
                </a:lnTo>
                <a:lnTo>
                  <a:pt x="53471" y="528972"/>
                </a:lnTo>
                <a:lnTo>
                  <a:pt x="26709" y="528584"/>
                </a:lnTo>
                <a:lnTo>
                  <a:pt x="0" y="526745"/>
                </a:lnTo>
                <a:lnTo>
                  <a:pt x="43" y="469022"/>
                </a:lnTo>
                <a:lnTo>
                  <a:pt x="103" y="409359"/>
                </a:lnTo>
                <a:lnTo>
                  <a:pt x="176" y="348919"/>
                </a:lnTo>
                <a:lnTo>
                  <a:pt x="261" y="288867"/>
                </a:lnTo>
                <a:lnTo>
                  <a:pt x="355" y="230366"/>
                </a:lnTo>
                <a:lnTo>
                  <a:pt x="455" y="174580"/>
                </a:lnTo>
                <a:lnTo>
                  <a:pt x="558" y="122672"/>
                </a:lnTo>
                <a:lnTo>
                  <a:pt x="662" y="75806"/>
                </a:lnTo>
                <a:lnTo>
                  <a:pt x="765" y="35145"/>
                </a:lnTo>
                <a:lnTo>
                  <a:pt x="25850" y="224"/>
                </a:lnTo>
                <a:lnTo>
                  <a:pt x="51812" y="0"/>
                </a:lnTo>
                <a:lnTo>
                  <a:pt x="78809" y="1232"/>
                </a:lnTo>
                <a:lnTo>
                  <a:pt x="148056" y="17803"/>
                </a:lnTo>
                <a:lnTo>
                  <a:pt x="181327" y="45910"/>
                </a:lnTo>
                <a:lnTo>
                  <a:pt x="203582" y="84542"/>
                </a:lnTo>
                <a:lnTo>
                  <a:pt x="211696" y="129946"/>
                </a:lnTo>
                <a:lnTo>
                  <a:pt x="211696" y="399389"/>
                </a:lnTo>
                <a:close/>
              </a:path>
            </a:pathLst>
          </a:custGeom>
          <a:ln w="31750">
            <a:solidFill>
              <a:srgbClr val="00B050"/>
            </a:solidFill>
          </a:ln>
        </p:spPr>
        <p:txBody>
          <a:bodyPr wrap="square" lIns="0" tIns="0" rIns="0" bIns="0" rtlCol="0"/>
          <a:lstStyle/>
          <a:p>
            <a:endParaRPr lang="uk-UA"/>
          </a:p>
        </p:txBody>
      </p:sp>
      <p:sp>
        <p:nvSpPr>
          <p:cNvPr id="10" name="object 10"/>
          <p:cNvSpPr/>
          <p:nvPr/>
        </p:nvSpPr>
        <p:spPr>
          <a:xfrm>
            <a:off x="2341741" y="2670676"/>
            <a:ext cx="530860" cy="1119505"/>
          </a:xfrm>
          <a:custGeom>
            <a:avLst/>
            <a:gdLst/>
            <a:ahLst/>
            <a:cxnLst/>
            <a:rect l="l" t="t" r="r" b="b"/>
            <a:pathLst>
              <a:path w="530860" h="1119504">
                <a:moveTo>
                  <a:pt x="265175" y="0"/>
                </a:moveTo>
                <a:lnTo>
                  <a:pt x="225036" y="2119"/>
                </a:lnTo>
                <a:lnTo>
                  <a:pt x="156967" y="19152"/>
                </a:lnTo>
                <a:lnTo>
                  <a:pt x="103749" y="53424"/>
                </a:lnTo>
                <a:lnTo>
                  <a:pt x="63671" y="105148"/>
                </a:lnTo>
                <a:lnTo>
                  <a:pt x="35020" y="174538"/>
                </a:lnTo>
                <a:lnTo>
                  <a:pt x="24445" y="215925"/>
                </a:lnTo>
                <a:lnTo>
                  <a:pt x="16083" y="261808"/>
                </a:lnTo>
                <a:lnTo>
                  <a:pt x="9722" y="312215"/>
                </a:lnTo>
                <a:lnTo>
                  <a:pt x="5147" y="367172"/>
                </a:lnTo>
                <a:lnTo>
                  <a:pt x="2145" y="426706"/>
                </a:lnTo>
                <a:lnTo>
                  <a:pt x="500" y="490844"/>
                </a:lnTo>
                <a:lnTo>
                  <a:pt x="0" y="559612"/>
                </a:lnTo>
                <a:lnTo>
                  <a:pt x="500" y="628374"/>
                </a:lnTo>
                <a:lnTo>
                  <a:pt x="2145" y="692506"/>
                </a:lnTo>
                <a:lnTo>
                  <a:pt x="5147" y="752036"/>
                </a:lnTo>
                <a:lnTo>
                  <a:pt x="9722" y="806989"/>
                </a:lnTo>
                <a:lnTo>
                  <a:pt x="16083" y="857393"/>
                </a:lnTo>
                <a:lnTo>
                  <a:pt x="24445" y="903275"/>
                </a:lnTo>
                <a:lnTo>
                  <a:pt x="35020" y="944660"/>
                </a:lnTo>
                <a:lnTo>
                  <a:pt x="48025" y="981576"/>
                </a:lnTo>
                <a:lnTo>
                  <a:pt x="82175" y="1042106"/>
                </a:lnTo>
                <a:lnTo>
                  <a:pt x="128608" y="1085078"/>
                </a:lnTo>
                <a:lnTo>
                  <a:pt x="189038" y="1110705"/>
                </a:lnTo>
                <a:lnTo>
                  <a:pt x="265175" y="1119200"/>
                </a:lnTo>
                <a:lnTo>
                  <a:pt x="305319" y="1117080"/>
                </a:lnTo>
                <a:lnTo>
                  <a:pt x="373396" y="1100046"/>
                </a:lnTo>
                <a:lnTo>
                  <a:pt x="426619" y="1065774"/>
                </a:lnTo>
                <a:lnTo>
                  <a:pt x="466700" y="1014049"/>
                </a:lnTo>
                <a:lnTo>
                  <a:pt x="467395" y="1012609"/>
                </a:lnTo>
                <a:lnTo>
                  <a:pt x="265175" y="1012609"/>
                </a:lnTo>
                <a:lnTo>
                  <a:pt x="244106" y="1012346"/>
                </a:lnTo>
                <a:lnTo>
                  <a:pt x="204291" y="1005531"/>
                </a:lnTo>
                <a:lnTo>
                  <a:pt x="169009" y="979840"/>
                </a:lnTo>
                <a:lnTo>
                  <a:pt x="139982" y="922691"/>
                </a:lnTo>
                <a:lnTo>
                  <a:pt x="128352" y="878387"/>
                </a:lnTo>
                <a:lnTo>
                  <a:pt x="118932" y="821501"/>
                </a:lnTo>
                <a:lnTo>
                  <a:pt x="111937" y="750458"/>
                </a:lnTo>
                <a:lnTo>
                  <a:pt x="107582" y="663686"/>
                </a:lnTo>
                <a:lnTo>
                  <a:pt x="106083" y="559612"/>
                </a:lnTo>
                <a:lnTo>
                  <a:pt x="107582" y="455533"/>
                </a:lnTo>
                <a:lnTo>
                  <a:pt x="111937" y="368756"/>
                </a:lnTo>
                <a:lnTo>
                  <a:pt x="118932" y="297709"/>
                </a:lnTo>
                <a:lnTo>
                  <a:pt x="128352" y="240819"/>
                </a:lnTo>
                <a:lnTo>
                  <a:pt x="139982" y="196513"/>
                </a:lnTo>
                <a:lnTo>
                  <a:pt x="169009" y="139361"/>
                </a:lnTo>
                <a:lnTo>
                  <a:pt x="204291" y="113669"/>
                </a:lnTo>
                <a:lnTo>
                  <a:pt x="244106" y="106853"/>
                </a:lnTo>
                <a:lnTo>
                  <a:pt x="265175" y="106591"/>
                </a:lnTo>
                <a:lnTo>
                  <a:pt x="465386" y="106591"/>
                </a:lnTo>
                <a:lnTo>
                  <a:pt x="447592" y="79204"/>
                </a:lnTo>
                <a:lnTo>
                  <a:pt x="401179" y="35247"/>
                </a:lnTo>
                <a:lnTo>
                  <a:pt x="340928" y="8823"/>
                </a:lnTo>
                <a:lnTo>
                  <a:pt x="305093" y="2207"/>
                </a:lnTo>
                <a:lnTo>
                  <a:pt x="265175" y="0"/>
                </a:lnTo>
                <a:close/>
              </a:path>
              <a:path w="530860" h="1119504">
                <a:moveTo>
                  <a:pt x="465386" y="106591"/>
                </a:moveTo>
                <a:lnTo>
                  <a:pt x="265175" y="106591"/>
                </a:lnTo>
                <a:lnTo>
                  <a:pt x="285490" y="106853"/>
                </a:lnTo>
                <a:lnTo>
                  <a:pt x="305366" y="108688"/>
                </a:lnTo>
                <a:lnTo>
                  <a:pt x="342788" y="123369"/>
                </a:lnTo>
                <a:lnTo>
                  <a:pt x="375416" y="163218"/>
                </a:lnTo>
                <a:lnTo>
                  <a:pt x="401228" y="240819"/>
                </a:lnTo>
                <a:lnTo>
                  <a:pt x="410946" y="297709"/>
                </a:lnTo>
                <a:lnTo>
                  <a:pt x="418200" y="368756"/>
                </a:lnTo>
                <a:lnTo>
                  <a:pt x="422738" y="455533"/>
                </a:lnTo>
                <a:lnTo>
                  <a:pt x="424306" y="559612"/>
                </a:lnTo>
                <a:lnTo>
                  <a:pt x="422806" y="663686"/>
                </a:lnTo>
                <a:lnTo>
                  <a:pt x="418449" y="750458"/>
                </a:lnTo>
                <a:lnTo>
                  <a:pt x="411451" y="821501"/>
                </a:lnTo>
                <a:lnTo>
                  <a:pt x="402027" y="878387"/>
                </a:lnTo>
                <a:lnTo>
                  <a:pt x="390393" y="922691"/>
                </a:lnTo>
                <a:lnTo>
                  <a:pt x="361356" y="979840"/>
                </a:lnTo>
                <a:lnTo>
                  <a:pt x="326066" y="1005531"/>
                </a:lnTo>
                <a:lnTo>
                  <a:pt x="286245" y="1012346"/>
                </a:lnTo>
                <a:lnTo>
                  <a:pt x="265175" y="1012609"/>
                </a:lnTo>
                <a:lnTo>
                  <a:pt x="467395" y="1012609"/>
                </a:lnTo>
                <a:lnTo>
                  <a:pt x="495354" y="944660"/>
                </a:lnTo>
                <a:lnTo>
                  <a:pt x="505931" y="903275"/>
                </a:lnTo>
                <a:lnTo>
                  <a:pt x="514292" y="857393"/>
                </a:lnTo>
                <a:lnTo>
                  <a:pt x="520654" y="806989"/>
                </a:lnTo>
                <a:lnTo>
                  <a:pt x="525229" y="752036"/>
                </a:lnTo>
                <a:lnTo>
                  <a:pt x="528232" y="692506"/>
                </a:lnTo>
                <a:lnTo>
                  <a:pt x="529876" y="628374"/>
                </a:lnTo>
                <a:lnTo>
                  <a:pt x="530377" y="559612"/>
                </a:lnTo>
                <a:lnTo>
                  <a:pt x="529861" y="492165"/>
                </a:lnTo>
                <a:lnTo>
                  <a:pt x="528175" y="429007"/>
                </a:lnTo>
                <a:lnTo>
                  <a:pt x="525111" y="370148"/>
                </a:lnTo>
                <a:lnTo>
                  <a:pt x="520461" y="315596"/>
                </a:lnTo>
                <a:lnTo>
                  <a:pt x="514016" y="265359"/>
                </a:lnTo>
                <a:lnTo>
                  <a:pt x="505569" y="219447"/>
                </a:lnTo>
                <a:lnTo>
                  <a:pt x="494911" y="177866"/>
                </a:lnTo>
                <a:lnTo>
                  <a:pt x="481834" y="140627"/>
                </a:lnTo>
                <a:lnTo>
                  <a:pt x="466131" y="107736"/>
                </a:lnTo>
                <a:lnTo>
                  <a:pt x="465386" y="106591"/>
                </a:lnTo>
                <a:close/>
              </a:path>
            </a:pathLst>
          </a:custGeom>
          <a:solidFill>
            <a:srgbClr val="00B050"/>
          </a:solidFill>
          <a:ln>
            <a:solidFill>
              <a:srgbClr val="00B050"/>
            </a:solidFill>
          </a:ln>
        </p:spPr>
        <p:txBody>
          <a:bodyPr wrap="square" lIns="0" tIns="0" rIns="0" bIns="0" rtlCol="0"/>
          <a:lstStyle/>
          <a:p>
            <a:endParaRPr lang="uk-UA"/>
          </a:p>
        </p:txBody>
      </p:sp>
      <p:sp>
        <p:nvSpPr>
          <p:cNvPr id="11" name="object 11"/>
          <p:cNvSpPr/>
          <p:nvPr/>
        </p:nvSpPr>
        <p:spPr>
          <a:xfrm>
            <a:off x="2341741" y="2686901"/>
            <a:ext cx="530860" cy="1119505"/>
          </a:xfrm>
          <a:custGeom>
            <a:avLst/>
            <a:gdLst/>
            <a:ahLst/>
            <a:cxnLst/>
            <a:rect l="l" t="t" r="r" b="b"/>
            <a:pathLst>
              <a:path w="530860" h="1119504">
                <a:moveTo>
                  <a:pt x="265175" y="0"/>
                </a:moveTo>
                <a:lnTo>
                  <a:pt x="225036" y="2119"/>
                </a:lnTo>
                <a:lnTo>
                  <a:pt x="156967" y="19152"/>
                </a:lnTo>
                <a:lnTo>
                  <a:pt x="103749" y="53424"/>
                </a:lnTo>
                <a:lnTo>
                  <a:pt x="63671" y="105148"/>
                </a:lnTo>
                <a:lnTo>
                  <a:pt x="35020" y="174538"/>
                </a:lnTo>
                <a:lnTo>
                  <a:pt x="24445" y="215925"/>
                </a:lnTo>
                <a:lnTo>
                  <a:pt x="16083" y="261808"/>
                </a:lnTo>
                <a:lnTo>
                  <a:pt x="9722" y="312215"/>
                </a:lnTo>
                <a:lnTo>
                  <a:pt x="5147" y="367172"/>
                </a:lnTo>
                <a:lnTo>
                  <a:pt x="2145" y="426706"/>
                </a:lnTo>
                <a:lnTo>
                  <a:pt x="500" y="490844"/>
                </a:lnTo>
                <a:lnTo>
                  <a:pt x="0" y="559612"/>
                </a:lnTo>
                <a:lnTo>
                  <a:pt x="500" y="628374"/>
                </a:lnTo>
                <a:lnTo>
                  <a:pt x="2145" y="692506"/>
                </a:lnTo>
                <a:lnTo>
                  <a:pt x="5147" y="752036"/>
                </a:lnTo>
                <a:lnTo>
                  <a:pt x="9722" y="806989"/>
                </a:lnTo>
                <a:lnTo>
                  <a:pt x="16083" y="857393"/>
                </a:lnTo>
                <a:lnTo>
                  <a:pt x="24445" y="903275"/>
                </a:lnTo>
                <a:lnTo>
                  <a:pt x="35020" y="944660"/>
                </a:lnTo>
                <a:lnTo>
                  <a:pt x="48025" y="981576"/>
                </a:lnTo>
                <a:lnTo>
                  <a:pt x="82175" y="1042106"/>
                </a:lnTo>
                <a:lnTo>
                  <a:pt x="128608" y="1085078"/>
                </a:lnTo>
                <a:lnTo>
                  <a:pt x="189038" y="1110705"/>
                </a:lnTo>
                <a:lnTo>
                  <a:pt x="265175" y="1119200"/>
                </a:lnTo>
                <a:lnTo>
                  <a:pt x="305319" y="1117080"/>
                </a:lnTo>
                <a:lnTo>
                  <a:pt x="373396" y="1100046"/>
                </a:lnTo>
                <a:lnTo>
                  <a:pt x="426619" y="1065774"/>
                </a:lnTo>
                <a:lnTo>
                  <a:pt x="466700" y="1014049"/>
                </a:lnTo>
                <a:lnTo>
                  <a:pt x="495354" y="944660"/>
                </a:lnTo>
                <a:lnTo>
                  <a:pt x="505931" y="903275"/>
                </a:lnTo>
                <a:lnTo>
                  <a:pt x="514292" y="857393"/>
                </a:lnTo>
                <a:lnTo>
                  <a:pt x="520654" y="806989"/>
                </a:lnTo>
                <a:lnTo>
                  <a:pt x="525229" y="752036"/>
                </a:lnTo>
                <a:lnTo>
                  <a:pt x="528232" y="692506"/>
                </a:lnTo>
                <a:lnTo>
                  <a:pt x="529876" y="628374"/>
                </a:lnTo>
                <a:lnTo>
                  <a:pt x="530377" y="559612"/>
                </a:lnTo>
                <a:lnTo>
                  <a:pt x="529861" y="492165"/>
                </a:lnTo>
                <a:lnTo>
                  <a:pt x="528175" y="429007"/>
                </a:lnTo>
                <a:lnTo>
                  <a:pt x="525111" y="370148"/>
                </a:lnTo>
                <a:lnTo>
                  <a:pt x="520461" y="315596"/>
                </a:lnTo>
                <a:lnTo>
                  <a:pt x="514016" y="265359"/>
                </a:lnTo>
                <a:lnTo>
                  <a:pt x="505569" y="219447"/>
                </a:lnTo>
                <a:lnTo>
                  <a:pt x="494911" y="177866"/>
                </a:lnTo>
                <a:lnTo>
                  <a:pt x="481834" y="140627"/>
                </a:lnTo>
                <a:lnTo>
                  <a:pt x="447592" y="79204"/>
                </a:lnTo>
                <a:lnTo>
                  <a:pt x="401179" y="35247"/>
                </a:lnTo>
                <a:lnTo>
                  <a:pt x="340928" y="8823"/>
                </a:lnTo>
                <a:lnTo>
                  <a:pt x="265175" y="0"/>
                </a:lnTo>
                <a:close/>
              </a:path>
            </a:pathLst>
          </a:custGeom>
          <a:ln w="31750">
            <a:solidFill>
              <a:srgbClr val="00B050"/>
            </a:solidFill>
          </a:ln>
        </p:spPr>
        <p:txBody>
          <a:bodyPr wrap="square" lIns="0" tIns="0" rIns="0" bIns="0" rtlCol="0"/>
          <a:lstStyle/>
          <a:p>
            <a:endParaRPr lang="uk-UA"/>
          </a:p>
        </p:txBody>
      </p:sp>
      <p:sp>
        <p:nvSpPr>
          <p:cNvPr id="12" name="object 12"/>
          <p:cNvSpPr/>
          <p:nvPr/>
        </p:nvSpPr>
        <p:spPr>
          <a:xfrm>
            <a:off x="2447824" y="2777267"/>
            <a:ext cx="318770" cy="906144"/>
          </a:xfrm>
          <a:custGeom>
            <a:avLst/>
            <a:gdLst/>
            <a:ahLst/>
            <a:cxnLst/>
            <a:rect l="l" t="t" r="r" b="b"/>
            <a:pathLst>
              <a:path w="318769" h="906145">
                <a:moveTo>
                  <a:pt x="159092" y="906017"/>
                </a:moveTo>
                <a:lnTo>
                  <a:pt x="117657" y="903920"/>
                </a:lnTo>
                <a:lnTo>
                  <a:pt x="79893" y="889240"/>
                </a:lnTo>
                <a:lnTo>
                  <a:pt x="47523" y="849393"/>
                </a:lnTo>
                <a:lnTo>
                  <a:pt x="22269" y="771796"/>
                </a:lnTo>
                <a:lnTo>
                  <a:pt x="12849" y="714910"/>
                </a:lnTo>
                <a:lnTo>
                  <a:pt x="5854" y="643867"/>
                </a:lnTo>
                <a:lnTo>
                  <a:pt x="1499" y="557095"/>
                </a:lnTo>
                <a:lnTo>
                  <a:pt x="0" y="453021"/>
                </a:lnTo>
                <a:lnTo>
                  <a:pt x="1499" y="348942"/>
                </a:lnTo>
                <a:lnTo>
                  <a:pt x="5854" y="262165"/>
                </a:lnTo>
                <a:lnTo>
                  <a:pt x="12849" y="191118"/>
                </a:lnTo>
                <a:lnTo>
                  <a:pt x="22269" y="134228"/>
                </a:lnTo>
                <a:lnTo>
                  <a:pt x="33899" y="89922"/>
                </a:lnTo>
                <a:lnTo>
                  <a:pt x="62926" y="32770"/>
                </a:lnTo>
                <a:lnTo>
                  <a:pt x="98208" y="7078"/>
                </a:lnTo>
                <a:lnTo>
                  <a:pt x="138023" y="262"/>
                </a:lnTo>
                <a:lnTo>
                  <a:pt x="159092" y="0"/>
                </a:lnTo>
                <a:lnTo>
                  <a:pt x="179407" y="262"/>
                </a:lnTo>
                <a:lnTo>
                  <a:pt x="218466" y="7078"/>
                </a:lnTo>
                <a:lnTo>
                  <a:pt x="253744" y="32770"/>
                </a:lnTo>
                <a:lnTo>
                  <a:pt x="283218" y="89922"/>
                </a:lnTo>
                <a:lnTo>
                  <a:pt x="295145" y="134228"/>
                </a:lnTo>
                <a:lnTo>
                  <a:pt x="304862" y="191118"/>
                </a:lnTo>
                <a:lnTo>
                  <a:pt x="312117" y="262165"/>
                </a:lnTo>
                <a:lnTo>
                  <a:pt x="316655" y="348942"/>
                </a:lnTo>
                <a:lnTo>
                  <a:pt x="318223" y="453021"/>
                </a:lnTo>
                <a:lnTo>
                  <a:pt x="316723" y="557095"/>
                </a:lnTo>
                <a:lnTo>
                  <a:pt x="312366" y="643867"/>
                </a:lnTo>
                <a:lnTo>
                  <a:pt x="305368" y="714910"/>
                </a:lnTo>
                <a:lnTo>
                  <a:pt x="295944" y="771796"/>
                </a:lnTo>
                <a:lnTo>
                  <a:pt x="284310" y="816100"/>
                </a:lnTo>
                <a:lnTo>
                  <a:pt x="255273" y="873249"/>
                </a:lnTo>
                <a:lnTo>
                  <a:pt x="219983" y="898939"/>
                </a:lnTo>
                <a:lnTo>
                  <a:pt x="180162" y="905755"/>
                </a:lnTo>
                <a:lnTo>
                  <a:pt x="159092" y="906017"/>
                </a:lnTo>
                <a:close/>
              </a:path>
            </a:pathLst>
          </a:custGeom>
          <a:ln w="31750">
            <a:solidFill>
              <a:srgbClr val="00B050"/>
            </a:solidFill>
          </a:ln>
        </p:spPr>
        <p:txBody>
          <a:bodyPr wrap="square" lIns="0" tIns="0" rIns="0" bIns="0" rtlCol="0"/>
          <a:lstStyle/>
          <a:p>
            <a:endParaRPr lang="uk-UA"/>
          </a:p>
        </p:txBody>
      </p:sp>
      <p:sp>
        <p:nvSpPr>
          <p:cNvPr id="13" name="object 13"/>
          <p:cNvSpPr/>
          <p:nvPr/>
        </p:nvSpPr>
        <p:spPr>
          <a:xfrm>
            <a:off x="1911536" y="2804016"/>
            <a:ext cx="106680" cy="959485"/>
          </a:xfrm>
          <a:custGeom>
            <a:avLst/>
            <a:gdLst/>
            <a:ahLst/>
            <a:cxnLst/>
            <a:rect l="l" t="t" r="r" b="b"/>
            <a:pathLst>
              <a:path w="106680" h="959485">
                <a:moveTo>
                  <a:pt x="106070" y="0"/>
                </a:moveTo>
                <a:lnTo>
                  <a:pt x="0" y="0"/>
                </a:lnTo>
                <a:lnTo>
                  <a:pt x="0" y="959078"/>
                </a:lnTo>
                <a:lnTo>
                  <a:pt x="106070" y="959078"/>
                </a:lnTo>
                <a:lnTo>
                  <a:pt x="106070" y="0"/>
                </a:lnTo>
                <a:close/>
              </a:path>
            </a:pathLst>
          </a:custGeom>
          <a:solidFill>
            <a:srgbClr val="007F9C"/>
          </a:solidFill>
          <a:ln>
            <a:solidFill>
              <a:srgbClr val="00B050"/>
            </a:solidFill>
          </a:ln>
        </p:spPr>
        <p:txBody>
          <a:bodyPr wrap="square" lIns="0" tIns="0" rIns="0" bIns="0" rtlCol="0"/>
          <a:lstStyle/>
          <a:p>
            <a:endParaRPr lang="uk-UA"/>
          </a:p>
        </p:txBody>
      </p:sp>
      <p:sp>
        <p:nvSpPr>
          <p:cNvPr id="14" name="object 14"/>
          <p:cNvSpPr/>
          <p:nvPr/>
        </p:nvSpPr>
        <p:spPr>
          <a:xfrm>
            <a:off x="1699383" y="2697450"/>
            <a:ext cx="530860" cy="106680"/>
          </a:xfrm>
          <a:custGeom>
            <a:avLst/>
            <a:gdLst/>
            <a:ahLst/>
            <a:cxnLst/>
            <a:rect l="l" t="t" r="r" b="b"/>
            <a:pathLst>
              <a:path w="530860" h="106680">
                <a:moveTo>
                  <a:pt x="530377" y="0"/>
                </a:moveTo>
                <a:lnTo>
                  <a:pt x="0" y="0"/>
                </a:lnTo>
                <a:lnTo>
                  <a:pt x="0" y="106565"/>
                </a:lnTo>
                <a:lnTo>
                  <a:pt x="530377" y="106565"/>
                </a:lnTo>
                <a:lnTo>
                  <a:pt x="530377" y="0"/>
                </a:lnTo>
                <a:close/>
              </a:path>
            </a:pathLst>
          </a:custGeom>
          <a:solidFill>
            <a:srgbClr val="007F9C"/>
          </a:solidFill>
          <a:ln>
            <a:solidFill>
              <a:srgbClr val="00B050"/>
            </a:solidFill>
          </a:ln>
        </p:spPr>
        <p:txBody>
          <a:bodyPr wrap="square" lIns="0" tIns="0" rIns="0" bIns="0" rtlCol="0"/>
          <a:lstStyle/>
          <a:p>
            <a:endParaRPr lang="uk-UA"/>
          </a:p>
        </p:txBody>
      </p:sp>
      <p:sp>
        <p:nvSpPr>
          <p:cNvPr id="15" name="object 15"/>
          <p:cNvSpPr/>
          <p:nvPr/>
        </p:nvSpPr>
        <p:spPr>
          <a:xfrm>
            <a:off x="1699383" y="2697450"/>
            <a:ext cx="530860" cy="1066165"/>
          </a:xfrm>
          <a:custGeom>
            <a:avLst/>
            <a:gdLst/>
            <a:ahLst/>
            <a:cxnLst/>
            <a:rect l="l" t="t" r="r" b="b"/>
            <a:pathLst>
              <a:path w="530860" h="1066164">
                <a:moveTo>
                  <a:pt x="0" y="106565"/>
                </a:moveTo>
                <a:lnTo>
                  <a:pt x="212153" y="106565"/>
                </a:lnTo>
                <a:lnTo>
                  <a:pt x="212153" y="1065644"/>
                </a:lnTo>
                <a:lnTo>
                  <a:pt x="318223" y="1065644"/>
                </a:lnTo>
                <a:lnTo>
                  <a:pt x="318223" y="106565"/>
                </a:lnTo>
                <a:lnTo>
                  <a:pt x="530377" y="106565"/>
                </a:lnTo>
                <a:lnTo>
                  <a:pt x="530377" y="0"/>
                </a:lnTo>
                <a:lnTo>
                  <a:pt x="0" y="0"/>
                </a:lnTo>
                <a:lnTo>
                  <a:pt x="0" y="106565"/>
                </a:lnTo>
                <a:close/>
              </a:path>
            </a:pathLst>
          </a:custGeom>
          <a:solidFill>
            <a:srgbClr val="00B050"/>
          </a:solidFill>
          <a:ln w="31750">
            <a:solidFill>
              <a:srgbClr val="00B050"/>
            </a:solidFill>
          </a:ln>
        </p:spPr>
        <p:txBody>
          <a:bodyPr wrap="square" lIns="0" tIns="0" rIns="0" bIns="0" rtlCol="0"/>
          <a:lstStyle/>
          <a:p>
            <a:endParaRPr lang="uk-UA"/>
          </a:p>
        </p:txBody>
      </p:sp>
      <p:sp>
        <p:nvSpPr>
          <p:cNvPr id="16" name="object 16"/>
          <p:cNvSpPr/>
          <p:nvPr/>
        </p:nvSpPr>
        <p:spPr>
          <a:xfrm>
            <a:off x="1145798" y="2671022"/>
            <a:ext cx="441959" cy="1118870"/>
          </a:xfrm>
          <a:custGeom>
            <a:avLst/>
            <a:gdLst/>
            <a:ahLst/>
            <a:cxnLst/>
            <a:rect l="l" t="t" r="r" b="b"/>
            <a:pathLst>
              <a:path w="441959" h="1118870">
                <a:moveTo>
                  <a:pt x="31242" y="995865"/>
                </a:moveTo>
                <a:lnTo>
                  <a:pt x="4991" y="1099129"/>
                </a:lnTo>
                <a:lnTo>
                  <a:pt x="42995" y="1107799"/>
                </a:lnTo>
                <a:lnTo>
                  <a:pt x="116549" y="1117633"/>
                </a:lnTo>
                <a:lnTo>
                  <a:pt x="152489" y="1118852"/>
                </a:lnTo>
                <a:lnTo>
                  <a:pt x="159364" y="1118812"/>
                </a:lnTo>
                <a:lnTo>
                  <a:pt x="224193" y="1112322"/>
                </a:lnTo>
                <a:lnTo>
                  <a:pt x="265125" y="1100054"/>
                </a:lnTo>
                <a:lnTo>
                  <a:pt x="302513" y="1081652"/>
                </a:lnTo>
                <a:lnTo>
                  <a:pt x="336080" y="1057448"/>
                </a:lnTo>
                <a:lnTo>
                  <a:pt x="365545" y="1027769"/>
                </a:lnTo>
                <a:lnTo>
                  <a:pt x="376816" y="1012124"/>
                </a:lnTo>
                <a:lnTo>
                  <a:pt x="140037" y="1012124"/>
                </a:lnTo>
                <a:lnTo>
                  <a:pt x="104838" y="1009651"/>
                </a:lnTo>
                <a:lnTo>
                  <a:pt x="68629" y="1004225"/>
                </a:lnTo>
                <a:lnTo>
                  <a:pt x="31242" y="995865"/>
                </a:lnTo>
                <a:close/>
              </a:path>
              <a:path w="441959" h="1118870">
                <a:moveTo>
                  <a:pt x="269427" y="0"/>
                </a:moveTo>
                <a:lnTo>
                  <a:pt x="226796" y="325"/>
                </a:lnTo>
                <a:lnTo>
                  <a:pt x="187603" y="4252"/>
                </a:lnTo>
                <a:lnTo>
                  <a:pt x="147502" y="13718"/>
                </a:lnTo>
                <a:lnTo>
                  <a:pt x="108355" y="31311"/>
                </a:lnTo>
                <a:lnTo>
                  <a:pt x="72021" y="59618"/>
                </a:lnTo>
                <a:lnTo>
                  <a:pt x="40362" y="101225"/>
                </a:lnTo>
                <a:lnTo>
                  <a:pt x="15240" y="158719"/>
                </a:lnTo>
                <a:lnTo>
                  <a:pt x="4266" y="204280"/>
                </a:lnTo>
                <a:lnTo>
                  <a:pt x="0" y="250434"/>
                </a:lnTo>
                <a:lnTo>
                  <a:pt x="2229" y="296544"/>
                </a:lnTo>
                <a:lnTo>
                  <a:pt x="10743" y="341973"/>
                </a:lnTo>
                <a:lnTo>
                  <a:pt x="25331" y="386082"/>
                </a:lnTo>
                <a:lnTo>
                  <a:pt x="45781" y="428234"/>
                </a:lnTo>
                <a:lnTo>
                  <a:pt x="71882" y="467791"/>
                </a:lnTo>
                <a:lnTo>
                  <a:pt x="103424" y="504115"/>
                </a:lnTo>
                <a:lnTo>
                  <a:pt x="140195" y="536570"/>
                </a:lnTo>
                <a:lnTo>
                  <a:pt x="203949" y="585693"/>
                </a:lnTo>
                <a:lnTo>
                  <a:pt x="250583" y="626818"/>
                </a:lnTo>
                <a:lnTo>
                  <a:pt x="287841" y="670571"/>
                </a:lnTo>
                <a:lnTo>
                  <a:pt x="314961" y="715688"/>
                </a:lnTo>
                <a:lnTo>
                  <a:pt x="331184" y="760902"/>
                </a:lnTo>
                <a:lnTo>
                  <a:pt x="335750" y="804946"/>
                </a:lnTo>
                <a:lnTo>
                  <a:pt x="328959" y="863054"/>
                </a:lnTo>
                <a:lnTo>
                  <a:pt x="313396" y="912629"/>
                </a:lnTo>
                <a:lnTo>
                  <a:pt x="289611" y="952972"/>
                </a:lnTo>
                <a:lnTo>
                  <a:pt x="258150" y="983386"/>
                </a:lnTo>
                <a:lnTo>
                  <a:pt x="219562" y="1003170"/>
                </a:lnTo>
                <a:lnTo>
                  <a:pt x="174396" y="1011626"/>
                </a:lnTo>
                <a:lnTo>
                  <a:pt x="140037" y="1012124"/>
                </a:lnTo>
                <a:lnTo>
                  <a:pt x="376816" y="1012124"/>
                </a:lnTo>
                <a:lnTo>
                  <a:pt x="411059" y="953307"/>
                </a:lnTo>
                <a:lnTo>
                  <a:pt x="426550" y="909183"/>
                </a:lnTo>
                <a:lnTo>
                  <a:pt x="436824" y="860902"/>
                </a:lnTo>
                <a:lnTo>
                  <a:pt x="441604" y="808794"/>
                </a:lnTo>
                <a:lnTo>
                  <a:pt x="439192" y="762460"/>
                </a:lnTo>
                <a:lnTo>
                  <a:pt x="428866" y="716074"/>
                </a:lnTo>
                <a:lnTo>
                  <a:pt x="410904" y="670147"/>
                </a:lnTo>
                <a:lnTo>
                  <a:pt x="385588" y="625186"/>
                </a:lnTo>
                <a:lnTo>
                  <a:pt x="353195" y="581699"/>
                </a:lnTo>
                <a:lnTo>
                  <a:pt x="314006" y="540197"/>
                </a:lnTo>
                <a:lnTo>
                  <a:pt x="268300" y="501187"/>
                </a:lnTo>
                <a:lnTo>
                  <a:pt x="204546" y="452038"/>
                </a:lnTo>
                <a:lnTo>
                  <a:pt x="167301" y="417099"/>
                </a:lnTo>
                <a:lnTo>
                  <a:pt x="138378" y="376785"/>
                </a:lnTo>
                <a:lnTo>
                  <a:pt x="118283" y="332584"/>
                </a:lnTo>
                <a:lnTo>
                  <a:pt x="107524" y="285983"/>
                </a:lnTo>
                <a:lnTo>
                  <a:pt x="106607" y="238472"/>
                </a:lnTo>
                <a:lnTo>
                  <a:pt x="116040" y="191536"/>
                </a:lnTo>
                <a:lnTo>
                  <a:pt x="132702" y="153077"/>
                </a:lnTo>
                <a:lnTo>
                  <a:pt x="187631" y="113121"/>
                </a:lnTo>
                <a:lnTo>
                  <a:pt x="232397" y="106916"/>
                </a:lnTo>
                <a:lnTo>
                  <a:pt x="266847" y="106465"/>
                </a:lnTo>
                <a:lnTo>
                  <a:pt x="379669" y="106465"/>
                </a:lnTo>
                <a:lnTo>
                  <a:pt x="401802" y="19400"/>
                </a:lnTo>
                <a:lnTo>
                  <a:pt x="356607" y="9403"/>
                </a:lnTo>
                <a:lnTo>
                  <a:pt x="312590" y="2981"/>
                </a:lnTo>
                <a:lnTo>
                  <a:pt x="269427" y="0"/>
                </a:lnTo>
                <a:close/>
              </a:path>
              <a:path w="441959" h="1118870">
                <a:moveTo>
                  <a:pt x="379669" y="106465"/>
                </a:moveTo>
                <a:lnTo>
                  <a:pt x="266847" y="106465"/>
                </a:lnTo>
                <a:lnTo>
                  <a:pt x="302036" y="108961"/>
                </a:lnTo>
                <a:lnTo>
                  <a:pt x="338194" y="114370"/>
                </a:lnTo>
                <a:lnTo>
                  <a:pt x="375551" y="122664"/>
                </a:lnTo>
                <a:lnTo>
                  <a:pt x="379669" y="106465"/>
                </a:lnTo>
                <a:close/>
              </a:path>
            </a:pathLst>
          </a:custGeom>
          <a:solidFill>
            <a:srgbClr val="007F9C"/>
          </a:solidFill>
          <a:ln>
            <a:solidFill>
              <a:srgbClr val="00B050"/>
            </a:solidFill>
          </a:ln>
        </p:spPr>
        <p:txBody>
          <a:bodyPr wrap="square" lIns="0" tIns="0" rIns="0" bIns="0" rtlCol="0"/>
          <a:lstStyle/>
          <a:p>
            <a:endParaRPr lang="uk-UA"/>
          </a:p>
        </p:txBody>
      </p:sp>
      <p:sp>
        <p:nvSpPr>
          <p:cNvPr id="17" name="object 17"/>
          <p:cNvSpPr/>
          <p:nvPr/>
        </p:nvSpPr>
        <p:spPr>
          <a:xfrm>
            <a:off x="1145798" y="2671022"/>
            <a:ext cx="441959" cy="1118870"/>
          </a:xfrm>
          <a:custGeom>
            <a:avLst/>
            <a:gdLst/>
            <a:ahLst/>
            <a:cxnLst/>
            <a:rect l="l" t="t" r="r" b="b"/>
            <a:pathLst>
              <a:path w="441959" h="1118870">
                <a:moveTo>
                  <a:pt x="268300" y="501187"/>
                </a:moveTo>
                <a:lnTo>
                  <a:pt x="204546" y="452038"/>
                </a:lnTo>
                <a:lnTo>
                  <a:pt x="167301" y="417099"/>
                </a:lnTo>
                <a:lnTo>
                  <a:pt x="138378" y="376785"/>
                </a:lnTo>
                <a:lnTo>
                  <a:pt x="118283" y="332584"/>
                </a:lnTo>
                <a:lnTo>
                  <a:pt x="107524" y="285983"/>
                </a:lnTo>
                <a:lnTo>
                  <a:pt x="106607" y="238472"/>
                </a:lnTo>
                <a:lnTo>
                  <a:pt x="116040" y="191536"/>
                </a:lnTo>
                <a:lnTo>
                  <a:pt x="132702" y="153077"/>
                </a:lnTo>
                <a:lnTo>
                  <a:pt x="187631" y="113121"/>
                </a:lnTo>
                <a:lnTo>
                  <a:pt x="232397" y="106916"/>
                </a:lnTo>
                <a:lnTo>
                  <a:pt x="266847" y="106465"/>
                </a:lnTo>
                <a:lnTo>
                  <a:pt x="302036" y="108961"/>
                </a:lnTo>
                <a:lnTo>
                  <a:pt x="338194" y="114370"/>
                </a:lnTo>
                <a:lnTo>
                  <a:pt x="375551" y="122664"/>
                </a:lnTo>
                <a:lnTo>
                  <a:pt x="401802" y="19400"/>
                </a:lnTo>
                <a:lnTo>
                  <a:pt x="356607" y="9403"/>
                </a:lnTo>
                <a:lnTo>
                  <a:pt x="312590" y="2981"/>
                </a:lnTo>
                <a:lnTo>
                  <a:pt x="269427" y="0"/>
                </a:lnTo>
                <a:lnTo>
                  <a:pt x="226796" y="325"/>
                </a:lnTo>
                <a:lnTo>
                  <a:pt x="187603" y="4252"/>
                </a:lnTo>
                <a:lnTo>
                  <a:pt x="147502" y="13718"/>
                </a:lnTo>
                <a:lnTo>
                  <a:pt x="108355" y="31311"/>
                </a:lnTo>
                <a:lnTo>
                  <a:pt x="72021" y="59618"/>
                </a:lnTo>
                <a:lnTo>
                  <a:pt x="40362" y="101225"/>
                </a:lnTo>
                <a:lnTo>
                  <a:pt x="15240" y="158719"/>
                </a:lnTo>
                <a:lnTo>
                  <a:pt x="4266" y="204280"/>
                </a:lnTo>
                <a:lnTo>
                  <a:pt x="0" y="250434"/>
                </a:lnTo>
                <a:lnTo>
                  <a:pt x="2229" y="296544"/>
                </a:lnTo>
                <a:lnTo>
                  <a:pt x="10743" y="341973"/>
                </a:lnTo>
                <a:lnTo>
                  <a:pt x="25331" y="386082"/>
                </a:lnTo>
                <a:lnTo>
                  <a:pt x="45781" y="428234"/>
                </a:lnTo>
                <a:lnTo>
                  <a:pt x="71882" y="467791"/>
                </a:lnTo>
                <a:lnTo>
                  <a:pt x="103424" y="504115"/>
                </a:lnTo>
                <a:lnTo>
                  <a:pt x="140195" y="536570"/>
                </a:lnTo>
                <a:lnTo>
                  <a:pt x="203949" y="585693"/>
                </a:lnTo>
                <a:lnTo>
                  <a:pt x="250583" y="626818"/>
                </a:lnTo>
                <a:lnTo>
                  <a:pt x="287841" y="670571"/>
                </a:lnTo>
                <a:lnTo>
                  <a:pt x="314961" y="715688"/>
                </a:lnTo>
                <a:lnTo>
                  <a:pt x="331184" y="760902"/>
                </a:lnTo>
                <a:lnTo>
                  <a:pt x="335750" y="804946"/>
                </a:lnTo>
                <a:lnTo>
                  <a:pt x="328959" y="863054"/>
                </a:lnTo>
                <a:lnTo>
                  <a:pt x="313396" y="912629"/>
                </a:lnTo>
                <a:lnTo>
                  <a:pt x="289611" y="952972"/>
                </a:lnTo>
                <a:lnTo>
                  <a:pt x="258150" y="983386"/>
                </a:lnTo>
                <a:lnTo>
                  <a:pt x="219562" y="1003170"/>
                </a:lnTo>
                <a:lnTo>
                  <a:pt x="174396" y="1011626"/>
                </a:lnTo>
                <a:lnTo>
                  <a:pt x="140037" y="1012124"/>
                </a:lnTo>
                <a:lnTo>
                  <a:pt x="104838" y="1009651"/>
                </a:lnTo>
                <a:lnTo>
                  <a:pt x="68629" y="1004225"/>
                </a:lnTo>
                <a:lnTo>
                  <a:pt x="31242" y="995865"/>
                </a:lnTo>
                <a:lnTo>
                  <a:pt x="4991" y="1099129"/>
                </a:lnTo>
                <a:lnTo>
                  <a:pt x="42995" y="1107799"/>
                </a:lnTo>
                <a:lnTo>
                  <a:pt x="80116" y="1113958"/>
                </a:lnTo>
                <a:lnTo>
                  <a:pt x="116549" y="1117633"/>
                </a:lnTo>
                <a:lnTo>
                  <a:pt x="152489" y="1118852"/>
                </a:lnTo>
                <a:lnTo>
                  <a:pt x="159364" y="1118812"/>
                </a:lnTo>
                <a:lnTo>
                  <a:pt x="224193" y="1112322"/>
                </a:lnTo>
                <a:lnTo>
                  <a:pt x="265125" y="1100054"/>
                </a:lnTo>
                <a:lnTo>
                  <a:pt x="302513" y="1081652"/>
                </a:lnTo>
                <a:lnTo>
                  <a:pt x="336080" y="1057448"/>
                </a:lnTo>
                <a:lnTo>
                  <a:pt x="365545" y="1027769"/>
                </a:lnTo>
                <a:lnTo>
                  <a:pt x="390632" y="992946"/>
                </a:lnTo>
                <a:lnTo>
                  <a:pt x="411059" y="953307"/>
                </a:lnTo>
                <a:lnTo>
                  <a:pt x="426550" y="909183"/>
                </a:lnTo>
                <a:lnTo>
                  <a:pt x="436824" y="860902"/>
                </a:lnTo>
                <a:lnTo>
                  <a:pt x="441604" y="808794"/>
                </a:lnTo>
                <a:lnTo>
                  <a:pt x="439192" y="762460"/>
                </a:lnTo>
                <a:lnTo>
                  <a:pt x="428866" y="716074"/>
                </a:lnTo>
                <a:lnTo>
                  <a:pt x="410904" y="670147"/>
                </a:lnTo>
                <a:lnTo>
                  <a:pt x="385588" y="625186"/>
                </a:lnTo>
                <a:lnTo>
                  <a:pt x="353195" y="581699"/>
                </a:lnTo>
                <a:lnTo>
                  <a:pt x="314006" y="540197"/>
                </a:lnTo>
                <a:lnTo>
                  <a:pt x="268300" y="501187"/>
                </a:lnTo>
                <a:close/>
              </a:path>
            </a:pathLst>
          </a:custGeom>
          <a:solidFill>
            <a:srgbClr val="00B050"/>
          </a:solidFill>
          <a:ln w="31749">
            <a:solidFill>
              <a:srgbClr val="00B050"/>
            </a:solidFill>
          </a:ln>
        </p:spPr>
        <p:txBody>
          <a:bodyPr wrap="square" lIns="0" tIns="0" rIns="0" bIns="0" rtlCol="0"/>
          <a:lstStyle/>
          <a:p>
            <a:endParaRPr lang="uk-UA"/>
          </a:p>
        </p:txBody>
      </p:sp>
      <p:sp>
        <p:nvSpPr>
          <p:cNvPr id="19" name="Номер слайда 18">
            <a:extLst>
              <a:ext uri="{FF2B5EF4-FFF2-40B4-BE49-F238E27FC236}">
                <a16:creationId xmlns:a16="http://schemas.microsoft.com/office/drawing/2014/main" id="{1E16EF84-A5F6-45F7-9769-7769FE7C5FFA}"/>
              </a:ext>
            </a:extLst>
          </p:cNvPr>
          <p:cNvSpPr>
            <a:spLocks noGrp="1"/>
          </p:cNvSpPr>
          <p:nvPr>
            <p:ph type="sldNum" sz="quarter" idx="7"/>
          </p:nvPr>
        </p:nvSpPr>
        <p:spPr>
          <a:xfrm>
            <a:off x="11700909" y="6134722"/>
            <a:ext cx="107315" cy="123111"/>
          </a:xfrm>
        </p:spPr>
        <p:txBody>
          <a:bodyPr/>
          <a:lstStyle/>
          <a:p>
            <a:pPr marL="25400">
              <a:lnSpc>
                <a:spcPct val="100000"/>
              </a:lnSpc>
              <a:spcBef>
                <a:spcPts val="60"/>
              </a:spcBef>
            </a:pPr>
            <a:fld id="{81D60167-4931-47E6-BA6A-407CBD079E47}" type="slidenum">
              <a:rPr lang="uk-UA" smtClean="0"/>
              <a:t>9</a:t>
            </a:fld>
            <a:endParaRPr lang="uk-UA"/>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sMainDoc xmlns="77132c64-944b-4382-a87a-60ecdb80f9b1">false</isMainDoc>
    <TaxCatchAll xmlns="e49ced62-6011-4acf-aeb4-d008cf13b2a1" xsi:nil="true"/>
    <TaxKeywordTaxHTField xmlns="ffa0fc00-7c47-4944-8bc2-ad4a75b3c396" xsi:nil="true"/>
    <SingleDocAuthor xmlns="023f09a9-7c3c-4f77-a51b-263497009558" xsi:nil="true"/>
    <AuthorMail xmlns="023f09a9-7c3c-4f77-a51b-263497009558" xsi:nil="true"/>
  </documentManagement>
</p:properties>
</file>

<file path=customXml/item2.xml><?xml version="1.0" encoding="utf-8"?>
<ct:contentTypeSchema xmlns:ct="http://schemas.microsoft.com/office/2006/metadata/contentType" xmlns:ma="http://schemas.microsoft.com/office/2006/metadata/properties/metaAttributes" ct:_="" ma:_="" ma:contentTypeName="Документ" ma:contentTypeID="0x010100FD6C9F0CC6B64D408527ACA2BCA46050" ma:contentTypeVersion="13" ma:contentTypeDescription="Створення нового документа." ma:contentTypeScope="" ma:versionID="6191257707558b1a7a491045e7e0f5e4">
  <xsd:schema xmlns:xsd="http://www.w3.org/2001/XMLSchema" xmlns:xs="http://www.w3.org/2001/XMLSchema" xmlns:p="http://schemas.microsoft.com/office/2006/metadata/properties" xmlns:ns2="77132c64-944b-4382-a87a-60ecdb80f9b1" xmlns:ns3="023f09a9-7c3c-4f77-a51b-263497009558" xmlns:ns4="e49ced62-6011-4acf-aeb4-d008cf13b2a1" xmlns:ns5="ffa0fc00-7c47-4944-8bc2-ad4a75b3c396" targetNamespace="http://schemas.microsoft.com/office/2006/metadata/properties" ma:root="true" ma:fieldsID="e71d6e2d94e9cb302699d96b88a71665" ns2:_="" ns3:_="" ns4:_="" ns5:_="">
    <xsd:import namespace="77132c64-944b-4382-a87a-60ecdb80f9b1"/>
    <xsd:import namespace="023f09a9-7c3c-4f77-a51b-263497009558"/>
    <xsd:import namespace="e49ced62-6011-4acf-aeb4-d008cf13b2a1"/>
    <xsd:import namespace="ffa0fc00-7c47-4944-8bc2-ad4a75b3c396"/>
    <xsd:element name="properties">
      <xsd:complexType>
        <xsd:sequence>
          <xsd:element name="documentManagement">
            <xsd:complexType>
              <xsd:all>
                <xsd:element ref="ns2:isMainDoc" minOccurs="0"/>
                <xsd:element ref="ns3:AuthorMail" minOccurs="0"/>
                <xsd:element ref="ns3:SingleDocAuthor" minOccurs="0"/>
                <xsd:element ref="ns4:TaxCatchAll" minOccurs="0"/>
                <xsd:element ref="ns5:TaxKeyword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132c64-944b-4382-a87a-60ecdb80f9b1" elementFormDefault="qualified">
    <xsd:import namespace="http://schemas.microsoft.com/office/2006/documentManagement/types"/>
    <xsd:import namespace="http://schemas.microsoft.com/office/infopath/2007/PartnerControls"/>
    <xsd:element name="isMainDoc" ma:index="8" nillable="true" ma:displayName="isMainDoc" ma:default="0" ma:internalName="isMainDoc">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023f09a9-7c3c-4f77-a51b-263497009558" elementFormDefault="qualified">
    <xsd:import namespace="http://schemas.microsoft.com/office/2006/documentManagement/types"/>
    <xsd:import namespace="http://schemas.microsoft.com/office/infopath/2007/PartnerControls"/>
    <xsd:element name="AuthorMail" ma:index="9" nillable="true" ma:displayName="AuthorMail" ma:internalName="AuthorMail">
      <xsd:simpleType>
        <xsd:restriction base="dms:Text">
          <xsd:maxLength value="255"/>
        </xsd:restriction>
      </xsd:simpleType>
    </xsd:element>
    <xsd:element name="SingleDocAuthor" ma:index="10" nillable="true" ma:displayName="SingleDocAuthor" ma:internalName="SingleDocAutho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49ced62-6011-4acf-aeb4-d008cf13b2a1" elementFormDefault="qualified">
    <xsd:import namespace="http://schemas.microsoft.com/office/2006/documentManagement/types"/>
    <xsd:import namespace="http://schemas.microsoft.com/office/infopath/2007/PartnerControls"/>
    <xsd:element name="TaxCatchAll" ma:index="11" nillable="true" ma:displayName="Taxonomy Catch All Column" ma:description="" ma:hidden="true" ma:list="{702c45c7-f247-4c2d-85d2-fe8bddb44a15}" ma:internalName="TaxCatchAll" ma:showField="CatchAllData" ma:web="e49ced62-6011-4acf-aeb4-d008cf13b2a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ffa0fc00-7c47-4944-8bc2-ad4a75b3c396" elementFormDefault="qualified">
    <xsd:import namespace="http://schemas.microsoft.com/office/2006/documentManagement/types"/>
    <xsd:import namespace="http://schemas.microsoft.com/office/infopath/2007/PartnerControls"/>
    <xsd:element name="TaxKeywordTaxHTField" ma:index="12" nillable="true" ma:displayName="TaxKeywordTaxHTField" ma:hidden="true" ma:internalName="TaxKeywordTaxHTField">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Тип вмісту"/>
        <xsd:element ref="dc:title" minOccurs="0" maxOccurs="1" ma:index="4" ma:displayName="Заголовок"/>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25B7458-2CC2-4AC7-ABE4-1DEEA2A6036E}">
  <ds:schemaRefs>
    <ds:schemaRef ds:uri="023f09a9-7c3c-4f77-a51b-263497009558"/>
    <ds:schemaRef ds:uri="6178c9e7-1c43-48a6-a981-4b4ed7e1025b"/>
    <ds:schemaRef ds:uri="77132c64-944b-4382-a87a-60ecdb80f9b1"/>
    <ds:schemaRef ds:uri="e49ced62-6011-4acf-aeb4-d008cf13b2a1"/>
    <ds:schemaRef ds:uri="ffa0fc00-7c47-4944-8bc2-ad4a75b3c39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0F4DFE0-352E-443F-8FCB-82DC296A0D5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7132c64-944b-4382-a87a-60ecdb80f9b1"/>
    <ds:schemaRef ds:uri="023f09a9-7c3c-4f77-a51b-263497009558"/>
    <ds:schemaRef ds:uri="e49ced62-6011-4acf-aeb4-d008cf13b2a1"/>
    <ds:schemaRef ds:uri="ffa0fc00-7c47-4944-8bc2-ad4a75b3c39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3362090-F2B2-43BB-82E1-0EB6ADF1426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4182</TotalTime>
  <Words>1281</Words>
  <Application>Microsoft Office PowerPoint</Application>
  <PresentationFormat>Довільний</PresentationFormat>
  <Paragraphs>139</Paragraphs>
  <Slides>10</Slides>
  <Notes>1</Notes>
  <HiddenSlides>0</HiddenSlides>
  <MMClips>0</MMClips>
  <ScaleCrop>false</ScaleCrop>
  <HeadingPairs>
    <vt:vector size="6" baseType="variant">
      <vt:variant>
        <vt:lpstr>Використані шрифти</vt:lpstr>
      </vt:variant>
      <vt:variant>
        <vt:i4>5</vt:i4>
      </vt:variant>
      <vt:variant>
        <vt:lpstr>Тема</vt:lpstr>
      </vt:variant>
      <vt:variant>
        <vt:i4>1</vt:i4>
      </vt:variant>
      <vt:variant>
        <vt:lpstr>Заголовки слайдів</vt:lpstr>
      </vt:variant>
      <vt:variant>
        <vt:i4>10</vt:i4>
      </vt:variant>
    </vt:vector>
  </HeadingPairs>
  <TitlesOfParts>
    <vt:vector size="16" baseType="lpstr">
      <vt:lpstr>Arial</vt:lpstr>
      <vt:lpstr>Calibri</vt:lpstr>
      <vt:lpstr>HelveticaNeueLT Std</vt:lpstr>
      <vt:lpstr>Roboto</vt:lpstr>
      <vt:lpstr>Wingdings</vt:lpstr>
      <vt:lpstr>Office Theme</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Презентація PowerPoint</vt:lpstr>
      <vt:lpstr>Unacceptable actions</vt:lpstr>
      <vt:lpstr>Other provisions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Косенюк Андрій</dc:creator>
  <cp:lastModifiedBy>Костюшко Оксана</cp:lastModifiedBy>
  <cp:revision>5</cp:revision>
  <cp:lastPrinted>2021-07-06T17:00:45Z</cp:lastPrinted>
  <dcterms:created xsi:type="dcterms:W3CDTF">2018-01-04T11:28:55Z</dcterms:created>
  <dcterms:modified xsi:type="dcterms:W3CDTF">2023-03-20T12:26:45Z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2018-01-04T00:00:00Z</vt:filetime>
  </property>
  <property fmtid="{D5CDD505-2E9C-101B-9397-08002B2CF9AE}" pid="3" name="Creator">
    <vt:lpwstr>Adobe InDesign CC 2017 (Windows)</vt:lpwstr>
  </property>
  <property fmtid="{D5CDD505-2E9C-101B-9397-08002B2CF9AE}" pid="4" name="LastSaved">
    <vt:filetime>2018-01-04T00:00:00Z</vt:filetime>
  </property>
  <property fmtid="{D5CDD505-2E9C-101B-9397-08002B2CF9AE}" pid="5" name="ContentTypeId">
    <vt:lpwstr>0x010100FD6C9F0CC6B64D408527ACA2BCA46050</vt:lpwstr>
  </property>
  <property fmtid="{D5CDD505-2E9C-101B-9397-08002B2CF9AE}" pid="6" name="TaxKeyword">
    <vt:lpwstr/>
  </property>
</Properties>
</file>